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88" r:id="rId3"/>
    <p:sldId id="258" r:id="rId4"/>
    <p:sldId id="338" r:id="rId5"/>
    <p:sldId id="339" r:id="rId6"/>
    <p:sldId id="261" r:id="rId7"/>
    <p:sldId id="340" r:id="rId8"/>
    <p:sldId id="341" r:id="rId9"/>
    <p:sldId id="342" r:id="rId10"/>
    <p:sldId id="343" r:id="rId11"/>
    <p:sldId id="344" r:id="rId12"/>
    <p:sldId id="345" r:id="rId13"/>
    <p:sldId id="346" r:id="rId14"/>
    <p:sldId id="347" r:id="rId15"/>
    <p:sldId id="274" r:id="rId16"/>
    <p:sldId id="348" r:id="rId17"/>
    <p:sldId id="349" r:id="rId18"/>
    <p:sldId id="350" r:id="rId19"/>
    <p:sldId id="351" r:id="rId20"/>
    <p:sldId id="279" r:id="rId21"/>
    <p:sldId id="352" r:id="rId22"/>
    <p:sldId id="353" r:id="rId23"/>
    <p:sldId id="354" r:id="rId24"/>
    <p:sldId id="355" r:id="rId25"/>
    <p:sldId id="356" r:id="rId26"/>
    <p:sldId id="357" r:id="rId27"/>
    <p:sldId id="358" r:id="rId28"/>
    <p:sldId id="359" r:id="rId29"/>
    <p:sldId id="360" r:id="rId30"/>
    <p:sldId id="292" r:id="rId31"/>
    <p:sldId id="361" r:id="rId32"/>
    <p:sldId id="294" r:id="rId33"/>
    <p:sldId id="362" r:id="rId34"/>
    <p:sldId id="363" r:id="rId35"/>
    <p:sldId id="364" r:id="rId36"/>
    <p:sldId id="365" r:id="rId37"/>
    <p:sldId id="366" r:id="rId38"/>
    <p:sldId id="367" r:id="rId39"/>
    <p:sldId id="368" r:id="rId40"/>
    <p:sldId id="369" r:id="rId41"/>
    <p:sldId id="370" r:id="rId42"/>
    <p:sldId id="371" r:id="rId43"/>
    <p:sldId id="372" r:id="rId44"/>
    <p:sldId id="373" r:id="rId45"/>
    <p:sldId id="313" r:id="rId46"/>
    <p:sldId id="374" r:id="rId47"/>
    <p:sldId id="375" r:id="rId48"/>
    <p:sldId id="376" r:id="rId49"/>
    <p:sldId id="377" r:id="rId50"/>
    <p:sldId id="321" r:id="rId51"/>
    <p:sldId id="378" r:id="rId52"/>
    <p:sldId id="379" r:id="rId53"/>
    <p:sldId id="380" r:id="rId54"/>
    <p:sldId id="381" r:id="rId55"/>
    <p:sldId id="382" r:id="rId56"/>
    <p:sldId id="330" r:id="rId57"/>
    <p:sldId id="383" r:id="rId58"/>
    <p:sldId id="384" r:id="rId59"/>
    <p:sldId id="385" r:id="rId60"/>
    <p:sldId id="386" r:id="rId61"/>
    <p:sldId id="387"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C2068-FD26-D114-0673-FDD7698714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D60E0DF-14F3-4268-BAE4-B7985E5AD1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8D37995-D956-1A7D-EC8A-EDB820C913FB}"/>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5" name="Footer Placeholder 4">
            <a:extLst>
              <a:ext uri="{FF2B5EF4-FFF2-40B4-BE49-F238E27FC236}">
                <a16:creationId xmlns:a16="http://schemas.microsoft.com/office/drawing/2014/main" id="{938444DA-582B-8146-4755-57D4AAE747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EEEA80-4CB2-D74A-20F8-88667A2B0C64}"/>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3771859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FE5A3-20A2-0477-AD6B-E68624F4F3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4CBEA-8BF9-1AD8-80FB-62AA2056A8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BF92DD-8CA6-AB7E-A5FE-451467B18376}"/>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5" name="Footer Placeholder 4">
            <a:extLst>
              <a:ext uri="{FF2B5EF4-FFF2-40B4-BE49-F238E27FC236}">
                <a16:creationId xmlns:a16="http://schemas.microsoft.com/office/drawing/2014/main" id="{9D7F7689-D9A0-C35A-3FA9-15E746EC9B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3CC0B3-5B84-6A34-8E36-5A8231428CEB}"/>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420165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35925-9982-9DC9-E1F6-8401E0C4C2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3A90C08-A3B8-1EE3-DB98-E96A25FB9C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95777B-E906-EC3E-1FE0-7DDECC041385}"/>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5" name="Footer Placeholder 4">
            <a:extLst>
              <a:ext uri="{FF2B5EF4-FFF2-40B4-BE49-F238E27FC236}">
                <a16:creationId xmlns:a16="http://schemas.microsoft.com/office/drawing/2014/main" id="{831B5274-467F-B119-282F-C3FEEAFD4D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31250D-83B4-9EC2-823A-A36FDA053E80}"/>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3329422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BC24F-41D5-4BF5-9CBD-F5B5A3EF32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A1C1C34-3802-E075-FFCC-5416FE33A1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1704BAA-B49A-7BB5-E65A-929D1CCE7C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75A4058-4DA1-CA7E-919D-DBD5D5E8ED13}"/>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6" name="Footer Placeholder 5">
            <a:extLst>
              <a:ext uri="{FF2B5EF4-FFF2-40B4-BE49-F238E27FC236}">
                <a16:creationId xmlns:a16="http://schemas.microsoft.com/office/drawing/2014/main" id="{E079D67F-568D-259A-FB79-4C297A3B4B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A0C552-89E6-BA69-F9F2-C2BCF558EFDA}"/>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1228077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34ED4-C4CD-5E1A-C819-E65A9EA309E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FA9974-674D-1636-9FA8-1C79545072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0DEAFA-12C8-3ABC-B12C-FD5D7161B4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98C1B9F-017A-3ABA-0944-6745EF759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7532B8-1569-1EB8-AE99-1C6001C40A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BAC4044-613A-913F-A8B9-43ABEFDE8534}"/>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8" name="Footer Placeholder 7">
            <a:extLst>
              <a:ext uri="{FF2B5EF4-FFF2-40B4-BE49-F238E27FC236}">
                <a16:creationId xmlns:a16="http://schemas.microsoft.com/office/drawing/2014/main" id="{FB97C2B7-CE39-9A0B-8ADF-D499BE32ECE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F6C117-98D6-2575-1E96-AE18948E76CC}"/>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3334327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D6A8-55DB-AD16-AE04-85CF6A958EB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EAE61D-FB21-B81D-7CFA-A470D6345A53}"/>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4" name="Footer Placeholder 3">
            <a:extLst>
              <a:ext uri="{FF2B5EF4-FFF2-40B4-BE49-F238E27FC236}">
                <a16:creationId xmlns:a16="http://schemas.microsoft.com/office/drawing/2014/main" id="{BB44856C-1149-CC0B-F715-416C7DFBD86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74D6558-2CD5-9D0F-5342-304DD50A983B}"/>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1767447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63DEDC-3EB5-F7C8-D80A-76386C1CB845}"/>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3" name="Footer Placeholder 2">
            <a:extLst>
              <a:ext uri="{FF2B5EF4-FFF2-40B4-BE49-F238E27FC236}">
                <a16:creationId xmlns:a16="http://schemas.microsoft.com/office/drawing/2014/main" id="{19785C19-CEE7-2BAD-764D-62554D71403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B9AC47A-1EAF-92A8-C14B-C703313DFECC}"/>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158943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7B9A7-D855-8CBA-5CAB-405D3731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496A5DE-7D4D-4BB4-3253-277A99B4D7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EE0CB1-D0CB-B4C8-E49F-B564F5653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639324-A7B5-6FCF-3F56-C2802E0D99C1}"/>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6" name="Footer Placeholder 5">
            <a:extLst>
              <a:ext uri="{FF2B5EF4-FFF2-40B4-BE49-F238E27FC236}">
                <a16:creationId xmlns:a16="http://schemas.microsoft.com/office/drawing/2014/main" id="{FDCE3CFB-5A48-A114-8012-CFE7EC23D9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69A544-6963-12ED-D819-B89E660E13E7}"/>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2678052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4203-DA25-A5BE-237D-B0138937F0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548F956-52B2-78B8-C2D6-12FFEF39FE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A28A3E7-A4E8-9CE5-6392-A4DFABDBDA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1B4BC2-B1A7-8B41-7030-DA5BD4B2E113}"/>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6" name="Footer Placeholder 5">
            <a:extLst>
              <a:ext uri="{FF2B5EF4-FFF2-40B4-BE49-F238E27FC236}">
                <a16:creationId xmlns:a16="http://schemas.microsoft.com/office/drawing/2014/main" id="{660F63B3-B4ED-9333-875E-DCDC158FB3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EFA992-D945-45BC-4C6C-12231E19D96B}"/>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4031981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C5995-6D0B-AE0C-3F2A-AFC17833AA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FB933E-EA93-0C05-0BA6-DD63AB1E96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9BEC6D-5807-BB30-62A9-1309AD961C24}"/>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5" name="Footer Placeholder 4">
            <a:extLst>
              <a:ext uri="{FF2B5EF4-FFF2-40B4-BE49-F238E27FC236}">
                <a16:creationId xmlns:a16="http://schemas.microsoft.com/office/drawing/2014/main" id="{B27B0CDB-44A6-E456-021D-EE65E6D80C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CF88F6-AA2E-1596-C96E-C5B196E1218A}"/>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1852080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03788A-0433-12CE-1B5F-AEAFD58E79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01511A-A1FE-9FBD-2AF4-D42B4CBD1C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76FCD4-19E2-AF51-807D-B3A1FB51FF88}"/>
              </a:ext>
            </a:extLst>
          </p:cNvPr>
          <p:cNvSpPr>
            <a:spLocks noGrp="1"/>
          </p:cNvSpPr>
          <p:nvPr>
            <p:ph type="dt" sz="half" idx="10"/>
          </p:nvPr>
        </p:nvSpPr>
        <p:spPr/>
        <p:txBody>
          <a:bodyPr/>
          <a:lstStyle/>
          <a:p>
            <a:fld id="{311441C8-2F7D-4628-AF95-C8F4FA291C33}" type="datetimeFigureOut">
              <a:rPr lang="en-GB" smtClean="0"/>
              <a:t>06/04/2024</a:t>
            </a:fld>
            <a:endParaRPr lang="en-GB"/>
          </a:p>
        </p:txBody>
      </p:sp>
      <p:sp>
        <p:nvSpPr>
          <p:cNvPr id="5" name="Footer Placeholder 4">
            <a:extLst>
              <a:ext uri="{FF2B5EF4-FFF2-40B4-BE49-F238E27FC236}">
                <a16:creationId xmlns:a16="http://schemas.microsoft.com/office/drawing/2014/main" id="{4E717CE8-C83D-EC0B-5A04-4A5F5B65E4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DFA417-16F3-9D06-E025-D2AD4E7BDF9B}"/>
              </a:ext>
            </a:extLst>
          </p:cNvPr>
          <p:cNvSpPr>
            <a:spLocks noGrp="1"/>
          </p:cNvSpPr>
          <p:nvPr>
            <p:ph type="sldNum" sz="quarter" idx="12"/>
          </p:nvPr>
        </p:nvSpPr>
        <p:spPr/>
        <p:txBody>
          <a:bodyPr/>
          <a:lstStyle/>
          <a:p>
            <a:fld id="{0EBF16C6-9260-4AD4-AABD-4966AE9D83F4}" type="slidenum">
              <a:rPr lang="en-GB" smtClean="0"/>
              <a:t>‹#›</a:t>
            </a:fld>
            <a:endParaRPr lang="en-GB"/>
          </a:p>
        </p:txBody>
      </p:sp>
    </p:spTree>
    <p:extLst>
      <p:ext uri="{BB962C8B-B14F-4D97-AF65-F5344CB8AC3E}">
        <p14:creationId xmlns:p14="http://schemas.microsoft.com/office/powerpoint/2010/main" val="3035079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F93AB-278E-F4BD-4D86-C76C14AAA0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2293B29-FBC2-C51A-FAB8-B1CDAF603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432AAC-4370-84A2-D832-5F2195A06A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441C8-2F7D-4628-AF95-C8F4FA291C33}" type="datetimeFigureOut">
              <a:rPr lang="en-GB" smtClean="0"/>
              <a:t>06/04/2024</a:t>
            </a:fld>
            <a:endParaRPr lang="en-GB"/>
          </a:p>
        </p:txBody>
      </p:sp>
      <p:sp>
        <p:nvSpPr>
          <p:cNvPr id="5" name="Footer Placeholder 4">
            <a:extLst>
              <a:ext uri="{FF2B5EF4-FFF2-40B4-BE49-F238E27FC236}">
                <a16:creationId xmlns:a16="http://schemas.microsoft.com/office/drawing/2014/main" id="{F14A8186-DA71-2CAE-7F47-5C31EF5EF6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F18ED5A-3B9A-D622-A244-CE811A89A5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F16C6-9260-4AD4-AABD-4966AE9D83F4}" type="slidenum">
              <a:rPr lang="en-GB" smtClean="0"/>
              <a:t>‹#›</a:t>
            </a:fld>
            <a:endParaRPr lang="en-GB"/>
          </a:p>
        </p:txBody>
      </p:sp>
    </p:spTree>
    <p:extLst>
      <p:ext uri="{BB962C8B-B14F-4D97-AF65-F5344CB8AC3E}">
        <p14:creationId xmlns:p14="http://schemas.microsoft.com/office/powerpoint/2010/main" val="808453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ct.highfieldelearning.com/" TargetMode="External"/><Relationship Id="rId2" Type="http://schemas.openxmlformats.org/officeDocument/2006/relationships/hyperlink" Target="http://www.gov.uk/governement/news/act-awareness-elearnin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B6B91-FB29-128E-287F-522D6D465F72}"/>
              </a:ext>
            </a:extLst>
          </p:cNvPr>
          <p:cNvSpPr>
            <a:spLocks noGrp="1"/>
          </p:cNvSpPr>
          <p:nvPr>
            <p:ph type="ctrTitle"/>
          </p:nvPr>
        </p:nvSpPr>
        <p:spPr>
          <a:xfrm>
            <a:off x="0" y="0"/>
            <a:ext cx="12192000" cy="6857999"/>
          </a:xfrm>
          <a:noFill/>
        </p:spPr>
        <p:style>
          <a:lnRef idx="1">
            <a:schemeClr val="accent5"/>
          </a:lnRef>
          <a:fillRef idx="2">
            <a:schemeClr val="accent5"/>
          </a:fillRef>
          <a:effectRef idx="1">
            <a:schemeClr val="accent5"/>
          </a:effectRef>
          <a:fontRef idx="minor">
            <a:schemeClr val="dk1"/>
          </a:fontRef>
        </p:style>
        <p:txBody>
          <a:bodyPr anchor="ctr"/>
          <a:lstStyle/>
          <a:p>
            <a:r>
              <a:rPr lang="en-US" dirty="0"/>
              <a:t>BS-7960 </a:t>
            </a:r>
            <a:br>
              <a:rPr lang="en-US" dirty="0"/>
            </a:br>
            <a:br>
              <a:rPr lang="en-US" dirty="0"/>
            </a:br>
            <a:r>
              <a:rPr lang="en-US" dirty="0"/>
              <a:t>Door Supervisor-Code of Practice</a:t>
            </a:r>
            <a:br>
              <a:rPr lang="en-US" dirty="0"/>
            </a:br>
            <a:r>
              <a:rPr lang="en-US" sz="4000" dirty="0"/>
              <a:t>Online Training Course Training Material</a:t>
            </a:r>
            <a:endParaRPr lang="en-GB" sz="4000" dirty="0"/>
          </a:p>
        </p:txBody>
      </p:sp>
    </p:spTree>
    <p:extLst>
      <p:ext uri="{BB962C8B-B14F-4D97-AF65-F5344CB8AC3E}">
        <p14:creationId xmlns:p14="http://schemas.microsoft.com/office/powerpoint/2010/main" val="582870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5"/>
            <a:ext cx="10515600" cy="830629"/>
          </a:xfrm>
        </p:spPr>
        <p:txBody>
          <a:bodyPr/>
          <a:lstStyle/>
          <a:p>
            <a:pPr algn="ctr"/>
            <a:r>
              <a:rPr lang="en-US" sz="4400" b="1" dirty="0"/>
              <a:t>Online Course Overview </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p:txBody>
          <a:bodyPr>
            <a:normAutofit fontScale="85000" lnSpcReduction="20000"/>
          </a:bodyPr>
          <a:lstStyle/>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Scope &amp; Introduction</a:t>
            </a:r>
          </a:p>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Security Screening</a:t>
            </a:r>
          </a:p>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Training</a:t>
            </a:r>
          </a:p>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SIA </a:t>
            </a:r>
            <a:r>
              <a:rPr lang="en-US" sz="2400" dirty="0" err="1">
                <a:effectLst/>
                <a:ea typeface="Calibri" panose="020F0502020204030204" pitchFamily="34" charset="0"/>
                <a:cs typeface="Arial" panose="020B0604020202020204" pitchFamily="34" charset="0"/>
              </a:rPr>
              <a:t>Licence</a:t>
            </a:r>
            <a:r>
              <a:rPr lang="en-US" sz="2400" dirty="0">
                <a:effectLst/>
                <a:ea typeface="Calibri" panose="020F0502020204030204" pitchFamily="34" charset="0"/>
                <a:cs typeface="Arial" panose="020B0604020202020204" pitchFamily="34" charset="0"/>
              </a:rPr>
              <a:t> Check</a:t>
            </a:r>
          </a:p>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Induction Training &amp; Operational Training</a:t>
            </a:r>
          </a:p>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Service</a:t>
            </a:r>
          </a:p>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Assignment Instructions</a:t>
            </a:r>
          </a:p>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Sites</a:t>
            </a:r>
          </a:p>
          <a:p>
            <a:pPr marL="457200" indent="-457200">
              <a:lnSpc>
                <a:spcPct val="107000"/>
              </a:lnSpc>
              <a:spcAft>
                <a:spcPts val="800"/>
              </a:spcAft>
              <a:buFont typeface="+mj-lt"/>
              <a:buAutoNum type="arabicPeriod"/>
            </a:pPr>
            <a:r>
              <a:rPr lang="en-US" sz="2400" dirty="0">
                <a:effectLst/>
                <a:ea typeface="Calibri" panose="020F0502020204030204" pitchFamily="34" charset="0"/>
                <a:cs typeface="Arial" panose="020B0604020202020204" pitchFamily="34" charset="0"/>
              </a:rPr>
              <a:t>Performance Evaluation</a:t>
            </a:r>
          </a:p>
        </p:txBody>
      </p:sp>
    </p:spTree>
    <p:extLst>
      <p:ext uri="{BB962C8B-B14F-4D97-AF65-F5344CB8AC3E}">
        <p14:creationId xmlns:p14="http://schemas.microsoft.com/office/powerpoint/2010/main" val="1995862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5889F2-D998-1A0B-FC26-E346AEBE3043}"/>
              </a:ext>
            </a:extLst>
          </p:cNvPr>
          <p:cNvSpPr/>
          <p:nvPr/>
        </p:nvSpPr>
        <p:spPr>
          <a:xfrm>
            <a:off x="0" y="0"/>
            <a:ext cx="12192000" cy="6858000"/>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endParaRPr lang="en-US" sz="6000" dirty="0">
              <a:ln>
                <a:solidFill>
                  <a:schemeClr val="bg1"/>
                </a:solidFill>
              </a:ln>
              <a:solidFill>
                <a:schemeClr val="tx1"/>
              </a:solidFill>
            </a:endParaRPr>
          </a:p>
          <a:p>
            <a:pPr algn="ctr"/>
            <a:endParaRPr lang="en-US" sz="6000" dirty="0">
              <a:ln>
                <a:solidFill>
                  <a:schemeClr val="bg1"/>
                </a:solidFill>
              </a:ln>
              <a:solidFill>
                <a:schemeClr val="tx1"/>
              </a:solidFill>
            </a:endParaRPr>
          </a:p>
          <a:p>
            <a:pPr algn="ctr"/>
            <a:endParaRPr lang="en-US" sz="6000" dirty="0">
              <a:ln>
                <a:solidFill>
                  <a:schemeClr val="bg1"/>
                </a:solidFill>
              </a:ln>
              <a:solidFill>
                <a:schemeClr val="tx1"/>
              </a:solidFill>
            </a:endParaRPr>
          </a:p>
          <a:p>
            <a:pPr algn="ctr"/>
            <a:r>
              <a:rPr lang="en-US" sz="6000" dirty="0">
                <a:ln>
                  <a:solidFill>
                    <a:schemeClr val="bg1"/>
                  </a:solidFill>
                </a:ln>
                <a:solidFill>
                  <a:schemeClr val="tx1"/>
                </a:solidFill>
              </a:rPr>
              <a:t>1.Scope &amp; Introduction</a:t>
            </a:r>
            <a:endParaRPr lang="en-GB" sz="6000" dirty="0">
              <a:ln>
                <a:solidFill>
                  <a:schemeClr val="bg1"/>
                </a:solidFill>
              </a:ln>
              <a:solidFill>
                <a:schemeClr val="tx1"/>
              </a:solidFill>
            </a:endParaRPr>
          </a:p>
        </p:txBody>
      </p:sp>
    </p:spTree>
    <p:extLst>
      <p:ext uri="{BB962C8B-B14F-4D97-AF65-F5344CB8AC3E}">
        <p14:creationId xmlns:p14="http://schemas.microsoft.com/office/powerpoint/2010/main" val="2821140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p:txBody>
          <a:bodyPr/>
          <a:lstStyle/>
          <a:p>
            <a:pPr algn="ctr"/>
            <a:r>
              <a:rPr lang="en-US" sz="4400" b="1" dirty="0"/>
              <a:t>Scope</a:t>
            </a:r>
            <a:endParaRPr lang="en-GB" dirty="0"/>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825625"/>
            <a:ext cx="10515600" cy="4667250"/>
          </a:xfrm>
        </p:spPr>
        <p:txBody>
          <a:bodyPr>
            <a:normAutofit fontScale="92500" lnSpcReduction="20000"/>
          </a:bodyPr>
          <a:lstStyle/>
          <a:p>
            <a:pPr algn="ctr">
              <a:lnSpc>
                <a:spcPct val="107000"/>
              </a:lnSpc>
              <a:spcAft>
                <a:spcPts val="800"/>
              </a:spcAft>
            </a:pPr>
            <a:endParaRPr lang="en-US" sz="2800" dirty="0"/>
          </a:p>
          <a:p>
            <a:pPr lvl="1">
              <a:lnSpc>
                <a:spcPct val="107000"/>
              </a:lnSpc>
              <a:spcAft>
                <a:spcPts val="800"/>
              </a:spcAft>
            </a:pPr>
            <a:r>
              <a:rPr lang="en-GB" sz="2400" dirty="0">
                <a:effectLst/>
                <a:ea typeface="Calibri" panose="020F0502020204030204" pitchFamily="34" charset="0"/>
                <a:cs typeface="Arial" panose="020B0604020202020204" pitchFamily="34" charset="0"/>
              </a:rPr>
              <a:t>This course is designed to support the guidance covered in the British Standard ;</a:t>
            </a:r>
          </a:p>
          <a:p>
            <a:pPr lvl="1">
              <a:lnSpc>
                <a:spcPct val="107000"/>
              </a:lnSpc>
              <a:spcAft>
                <a:spcPts val="800"/>
              </a:spcAft>
            </a:pPr>
            <a:endParaRPr lang="en-GB" sz="2400" dirty="0">
              <a:effectLst/>
              <a:ea typeface="Calibri" panose="020F0502020204030204" pitchFamily="34" charset="0"/>
              <a:cs typeface="Arial" panose="020B0604020202020204" pitchFamily="34" charset="0"/>
            </a:endParaRPr>
          </a:p>
          <a:p>
            <a:pPr marL="800100" lvl="1" indent="-342900">
              <a:lnSpc>
                <a:spcPct val="107000"/>
              </a:lnSpc>
              <a:spcAft>
                <a:spcPts val="800"/>
              </a:spcAft>
              <a:buFont typeface="Arial" panose="020B0604020202020204" pitchFamily="34" charset="0"/>
              <a:buChar char="•"/>
            </a:pPr>
            <a:r>
              <a:rPr lang="en-GB" sz="2400" dirty="0">
                <a:effectLst/>
                <a:ea typeface="Calibri" panose="020F0502020204030204" pitchFamily="34" charset="0"/>
                <a:cs typeface="Arial" panose="020B0604020202020204" pitchFamily="34" charset="0"/>
              </a:rPr>
              <a:t>BS 7960:2016 entitled Door Supervisors - Code of Practice.</a:t>
            </a:r>
            <a:endParaRPr lang="en-GB" sz="2400" dirty="0">
              <a:ea typeface="Calibri" panose="020F0502020204030204" pitchFamily="34" charset="0"/>
              <a:cs typeface="Arial" panose="020B0604020202020204" pitchFamily="34" charset="0"/>
            </a:endParaRPr>
          </a:p>
          <a:p>
            <a:pPr marL="800100" lvl="1" indent="-342900">
              <a:lnSpc>
                <a:spcPct val="107000"/>
              </a:lnSpc>
              <a:spcAft>
                <a:spcPts val="800"/>
              </a:spcAft>
              <a:buFont typeface="Arial" panose="020B0604020202020204" pitchFamily="34" charset="0"/>
              <a:buChar char="•"/>
            </a:pPr>
            <a:endParaRPr lang="en-GB" sz="2400" dirty="0">
              <a:effectLst/>
              <a:ea typeface="Calibri" panose="020F0502020204030204" pitchFamily="34" charset="0"/>
              <a:cs typeface="Arial" panose="020B0604020202020204" pitchFamily="34" charset="0"/>
            </a:endParaRPr>
          </a:p>
          <a:p>
            <a:pPr marL="800100" lvl="1" indent="-342900">
              <a:lnSpc>
                <a:spcPct val="107000"/>
              </a:lnSpc>
              <a:spcAft>
                <a:spcPts val="800"/>
              </a:spcAft>
              <a:buFont typeface="Arial" panose="020B0604020202020204" pitchFamily="34" charset="0"/>
              <a:buChar char="•"/>
            </a:pPr>
            <a:r>
              <a:rPr lang="en-GB" sz="2400" dirty="0">
                <a:effectLst/>
                <a:ea typeface="Calibri" panose="020F0502020204030204" pitchFamily="34" charset="0"/>
                <a:cs typeface="Arial" panose="020B0604020202020204" pitchFamily="34" charset="0"/>
              </a:rPr>
              <a:t> It will help you gain a practical understanding of the topic which you will be able to implement in practice.</a:t>
            </a:r>
            <a:r>
              <a:rPr lang="en-US" sz="2400" dirty="0">
                <a:effectLst/>
                <a:ea typeface="Calibri" panose="020F0502020204030204" pitchFamily="34" charset="0"/>
                <a:cs typeface="Arial" panose="020B0604020202020204" pitchFamily="34" charset="0"/>
              </a:rPr>
              <a:t> </a:t>
            </a:r>
          </a:p>
          <a:p>
            <a:pPr lvl="1">
              <a:lnSpc>
                <a:spcPct val="107000"/>
              </a:lnSpc>
              <a:spcAft>
                <a:spcPts val="800"/>
              </a:spcAft>
            </a:pPr>
            <a:endParaRPr lang="en-US" sz="2400" dirty="0">
              <a:effectLst/>
              <a:ea typeface="Calibri" panose="020F0502020204030204" pitchFamily="34" charset="0"/>
              <a:cs typeface="Arial" panose="020B0604020202020204" pitchFamily="34" charset="0"/>
            </a:endParaRPr>
          </a:p>
          <a:p>
            <a:pPr marL="800100" lvl="1" indent="-342900">
              <a:lnSpc>
                <a:spcPct val="107000"/>
              </a:lnSpc>
              <a:spcAft>
                <a:spcPts val="800"/>
              </a:spcAft>
              <a:buFont typeface="Arial" panose="020B0604020202020204" pitchFamily="34" charset="0"/>
              <a:buChar char="•"/>
            </a:pPr>
            <a:r>
              <a:rPr lang="en-US" sz="2400" dirty="0">
                <a:effectLst/>
                <a:ea typeface="Calibri" panose="020F0502020204030204" pitchFamily="34" charset="0"/>
                <a:cs typeface="Arial" panose="020B0604020202020204" pitchFamily="34" charset="0"/>
              </a:rPr>
              <a:t>Training </a:t>
            </a:r>
            <a:r>
              <a:rPr lang="en-US" sz="2400" dirty="0">
                <a:ea typeface="Calibri" panose="020F0502020204030204" pitchFamily="34" charset="0"/>
                <a:cs typeface="Arial" panose="020B0604020202020204" pitchFamily="34" charset="0"/>
              </a:rPr>
              <a:t>will</a:t>
            </a:r>
            <a:r>
              <a:rPr lang="en-US" sz="2400" dirty="0">
                <a:effectLst/>
                <a:ea typeface="Calibri" panose="020F0502020204030204" pitchFamily="34" charset="0"/>
                <a:cs typeface="Arial" panose="020B0604020202020204" pitchFamily="34" charset="0"/>
              </a:rPr>
              <a:t> cover areas such as conflict resolution, legal responsibilities, and customer service, contributing to a safer and more professional security environment</a:t>
            </a:r>
          </a:p>
        </p:txBody>
      </p:sp>
    </p:spTree>
    <p:extLst>
      <p:ext uri="{BB962C8B-B14F-4D97-AF65-F5344CB8AC3E}">
        <p14:creationId xmlns:p14="http://schemas.microsoft.com/office/powerpoint/2010/main" val="1670288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p:txBody>
          <a:bodyPr/>
          <a:lstStyle/>
          <a:p>
            <a:pPr algn="ctr"/>
            <a:r>
              <a:rPr lang="en-US" sz="4400" b="1" dirty="0"/>
              <a:t>Introduction</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825624"/>
            <a:ext cx="10515600" cy="4772123"/>
          </a:xfrm>
        </p:spPr>
        <p:txBody>
          <a:bodyPr>
            <a:normAutofit/>
          </a:bodyPr>
          <a:lstStyle/>
          <a:p>
            <a:pPr marL="0" indent="0">
              <a:lnSpc>
                <a:spcPct val="107000"/>
              </a:lnSpc>
              <a:spcAft>
                <a:spcPts val="800"/>
              </a:spcAft>
              <a:buNone/>
            </a:pPr>
            <a:r>
              <a:rPr lang="en-US" sz="2000" dirty="0"/>
              <a:t>Door supervisors are </a:t>
            </a:r>
            <a:r>
              <a:rPr lang="en-US" sz="2000" dirty="0" err="1"/>
              <a:t>authorised</a:t>
            </a:r>
            <a:r>
              <a:rPr lang="en-US" sz="2000" dirty="0"/>
              <a:t> by the owner, designated premises supervisor, manager or </a:t>
            </a:r>
            <a:r>
              <a:rPr lang="en-US" sz="2000" dirty="0" err="1"/>
              <a:t>organiser</a:t>
            </a:r>
            <a:r>
              <a:rPr lang="en-US" sz="2000" dirty="0"/>
              <a:t> of a venue or event to control</a:t>
            </a:r>
          </a:p>
          <a:p>
            <a:pPr>
              <a:lnSpc>
                <a:spcPct val="107000"/>
              </a:lnSpc>
              <a:spcAft>
                <a:spcPts val="800"/>
              </a:spcAft>
            </a:pPr>
            <a:r>
              <a:rPr lang="en-US" sz="2000" dirty="0"/>
              <a:t> </a:t>
            </a:r>
            <a:r>
              <a:rPr lang="en-US" sz="2000" b="1" dirty="0"/>
              <a:t>Access Control: </a:t>
            </a:r>
            <a:r>
              <a:rPr lang="en-US" sz="2000" dirty="0"/>
              <a:t>Oversee entry/exit points, verify IDs, and permit only authorized individuals</a:t>
            </a:r>
          </a:p>
          <a:p>
            <a:pPr>
              <a:lnSpc>
                <a:spcPct val="107000"/>
              </a:lnSpc>
              <a:spcAft>
                <a:spcPts val="800"/>
              </a:spcAft>
            </a:pPr>
            <a:r>
              <a:rPr lang="en-US" sz="2000" b="1" dirty="0"/>
              <a:t>Maintain order: </a:t>
            </a:r>
            <a:r>
              <a:rPr lang="en-US" sz="2000" dirty="0"/>
              <a:t>by monitoring patrons, intervening in conflicts, diffusing tension, and escorting disruptive guests off premises if required.</a:t>
            </a:r>
          </a:p>
          <a:p>
            <a:pPr>
              <a:lnSpc>
                <a:spcPct val="107000"/>
              </a:lnSpc>
              <a:spcAft>
                <a:spcPts val="800"/>
              </a:spcAft>
            </a:pPr>
            <a:r>
              <a:rPr lang="en-US" sz="2000" b="1" dirty="0"/>
              <a:t>Customer Services: </a:t>
            </a:r>
            <a:r>
              <a:rPr lang="en-US" sz="2000" dirty="0"/>
              <a:t>Door supervisors handle security and act as initial contact for patrons, greeting, providing venue information, and addressing inquiries or concerns.</a:t>
            </a:r>
          </a:p>
          <a:p>
            <a:pPr>
              <a:lnSpc>
                <a:spcPct val="107000"/>
              </a:lnSpc>
              <a:spcAft>
                <a:spcPts val="800"/>
              </a:spcAft>
            </a:pPr>
            <a:r>
              <a:rPr lang="en-US" sz="2000" b="1" dirty="0"/>
              <a:t>Legal Compliance: </a:t>
            </a:r>
            <a:r>
              <a:rPr lang="en-US" sz="2000" dirty="0"/>
              <a:t>Door supervisors ensure legal compliance by understanding security laws, using force appropriately, managing documentation, and cooperating with law enforcement.</a:t>
            </a:r>
          </a:p>
        </p:txBody>
      </p:sp>
    </p:spTree>
    <p:extLst>
      <p:ext uri="{BB962C8B-B14F-4D97-AF65-F5344CB8AC3E}">
        <p14:creationId xmlns:p14="http://schemas.microsoft.com/office/powerpoint/2010/main" val="2835503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601298-28F3-9639-1CE1-3A56FCF7E122}"/>
              </a:ext>
            </a:extLst>
          </p:cNvPr>
          <p:cNvSpPr/>
          <p:nvPr/>
        </p:nvSpPr>
        <p:spPr>
          <a:xfrm>
            <a:off x="0" y="0"/>
            <a:ext cx="12192000"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lnSpc>
                <a:spcPct val="107000"/>
              </a:lnSpc>
              <a:spcAft>
                <a:spcPts val="800"/>
              </a:spcAft>
            </a:pPr>
            <a:r>
              <a:rPr lang="en-GB" sz="6000" dirty="0"/>
              <a:t>2-Security Screening</a:t>
            </a:r>
          </a:p>
        </p:txBody>
      </p:sp>
    </p:spTree>
    <p:extLst>
      <p:ext uri="{BB962C8B-B14F-4D97-AF65-F5344CB8AC3E}">
        <p14:creationId xmlns:p14="http://schemas.microsoft.com/office/powerpoint/2010/main" val="3891038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p:txBody>
          <a:bodyPr/>
          <a:lstStyle/>
          <a:p>
            <a:pPr algn="ctr"/>
            <a:r>
              <a:rPr lang="en-US" sz="4400" b="1" dirty="0"/>
              <a:t>Security Screening</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825625"/>
            <a:ext cx="10515600" cy="4667250"/>
          </a:xfrm>
        </p:spPr>
        <p:txBody>
          <a:bodyPr>
            <a:normAutofit/>
          </a:bodyPr>
          <a:lstStyle/>
          <a:p>
            <a:pPr marL="0" indent="0">
              <a:lnSpc>
                <a:spcPct val="107000"/>
              </a:lnSpc>
              <a:spcAft>
                <a:spcPts val="800"/>
              </a:spcAft>
              <a:buNone/>
            </a:pPr>
            <a:r>
              <a:rPr lang="en-US" sz="2000" dirty="0"/>
              <a:t>Security Screening of employees involves ;</a:t>
            </a:r>
          </a:p>
          <a:p>
            <a:pPr marL="0" indent="0">
              <a:lnSpc>
                <a:spcPct val="107000"/>
              </a:lnSpc>
              <a:spcAft>
                <a:spcPts val="800"/>
              </a:spcAft>
              <a:buNone/>
            </a:pPr>
            <a:endParaRPr lang="en-US" sz="2000" dirty="0"/>
          </a:p>
          <a:p>
            <a:pPr>
              <a:lnSpc>
                <a:spcPct val="107000"/>
              </a:lnSpc>
              <a:spcAft>
                <a:spcPts val="800"/>
              </a:spcAft>
            </a:pPr>
            <a:r>
              <a:rPr lang="en-US" sz="2000" dirty="0"/>
              <a:t>background checks to ensure trustworthiness,</a:t>
            </a:r>
          </a:p>
          <a:p>
            <a:pPr marL="0" indent="0">
              <a:lnSpc>
                <a:spcPct val="107000"/>
              </a:lnSpc>
              <a:spcAft>
                <a:spcPts val="800"/>
              </a:spcAft>
              <a:buNone/>
            </a:pPr>
            <a:endParaRPr lang="en-US" sz="2000" dirty="0"/>
          </a:p>
          <a:p>
            <a:pPr>
              <a:lnSpc>
                <a:spcPct val="107000"/>
              </a:lnSpc>
              <a:spcAft>
                <a:spcPts val="800"/>
              </a:spcAft>
            </a:pPr>
            <a:r>
              <a:rPr lang="en-US" sz="2000" dirty="0"/>
              <a:t>criminal record checks and </a:t>
            </a:r>
          </a:p>
          <a:p>
            <a:pPr>
              <a:lnSpc>
                <a:spcPct val="107000"/>
              </a:lnSpc>
              <a:spcAft>
                <a:spcPts val="800"/>
              </a:spcAft>
            </a:pPr>
            <a:endParaRPr lang="en-US" sz="2000" dirty="0"/>
          </a:p>
          <a:p>
            <a:pPr>
              <a:lnSpc>
                <a:spcPct val="107000"/>
              </a:lnSpc>
              <a:spcAft>
                <a:spcPts val="800"/>
              </a:spcAft>
            </a:pPr>
            <a:r>
              <a:rPr lang="en-US" sz="2000" dirty="0"/>
              <a:t>verification of credentials</a:t>
            </a:r>
          </a:p>
        </p:txBody>
      </p:sp>
    </p:spTree>
    <p:extLst>
      <p:ext uri="{BB962C8B-B14F-4D97-AF65-F5344CB8AC3E}">
        <p14:creationId xmlns:p14="http://schemas.microsoft.com/office/powerpoint/2010/main" val="2525799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Purpose of Security Screening</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308295"/>
            <a:ext cx="10515600" cy="5367461"/>
          </a:xfrm>
        </p:spPr>
        <p:txBody>
          <a:bodyPr>
            <a:noAutofit/>
          </a:bodyPr>
          <a:lstStyle/>
          <a:p>
            <a:pPr marL="0" indent="0">
              <a:lnSpc>
                <a:spcPct val="107000"/>
              </a:lnSpc>
              <a:spcAft>
                <a:spcPts val="800"/>
              </a:spcAft>
              <a:buNone/>
            </a:pPr>
            <a:r>
              <a:rPr lang="en-US" sz="1400" dirty="0"/>
              <a:t>All </a:t>
            </a:r>
            <a:r>
              <a:rPr lang="en-US" sz="1400" dirty="0" err="1"/>
              <a:t>Organisations</a:t>
            </a:r>
            <a:r>
              <a:rPr lang="en-US" sz="1400" dirty="0"/>
              <a:t> must conduct Security screening by implementing BS7858 :2019 the code of Practice which includes; </a:t>
            </a:r>
          </a:p>
          <a:p>
            <a:pPr>
              <a:lnSpc>
                <a:spcPct val="107000"/>
              </a:lnSpc>
              <a:spcBef>
                <a:spcPts val="0"/>
              </a:spcBef>
              <a:spcAft>
                <a:spcPts val="800"/>
              </a:spcAft>
            </a:pPr>
            <a:r>
              <a:rPr lang="en-US" sz="1400" dirty="0"/>
              <a:t>Identity verification</a:t>
            </a:r>
          </a:p>
          <a:p>
            <a:pPr>
              <a:lnSpc>
                <a:spcPct val="107000"/>
              </a:lnSpc>
              <a:spcBef>
                <a:spcPts val="0"/>
              </a:spcBef>
              <a:spcAft>
                <a:spcPts val="800"/>
              </a:spcAft>
            </a:pPr>
            <a:r>
              <a:rPr lang="en-US" sz="1400" dirty="0"/>
              <a:t>Employment history checks</a:t>
            </a:r>
          </a:p>
          <a:p>
            <a:pPr>
              <a:lnSpc>
                <a:spcPct val="107000"/>
              </a:lnSpc>
              <a:spcBef>
                <a:spcPts val="0"/>
              </a:spcBef>
              <a:spcAft>
                <a:spcPts val="800"/>
              </a:spcAft>
            </a:pPr>
            <a:r>
              <a:rPr lang="en-US" sz="1400" dirty="0"/>
              <a:t>Criminal record checks</a:t>
            </a:r>
          </a:p>
          <a:p>
            <a:pPr>
              <a:lnSpc>
                <a:spcPct val="107000"/>
              </a:lnSpc>
              <a:spcBef>
                <a:spcPts val="0"/>
              </a:spcBef>
              <a:spcAft>
                <a:spcPts val="800"/>
              </a:spcAft>
            </a:pPr>
            <a:r>
              <a:rPr lang="en-US" sz="1400" dirty="0"/>
              <a:t>Financial history checks</a:t>
            </a:r>
          </a:p>
          <a:p>
            <a:pPr>
              <a:lnSpc>
                <a:spcPct val="107000"/>
              </a:lnSpc>
              <a:spcBef>
                <a:spcPts val="0"/>
              </a:spcBef>
              <a:spcAft>
                <a:spcPts val="800"/>
              </a:spcAft>
            </a:pPr>
            <a:r>
              <a:rPr lang="en-US" sz="1400" dirty="0"/>
              <a:t>Reference checks</a:t>
            </a:r>
          </a:p>
          <a:p>
            <a:pPr>
              <a:lnSpc>
                <a:spcPct val="107000"/>
              </a:lnSpc>
              <a:spcBef>
                <a:spcPts val="0"/>
              </a:spcBef>
              <a:spcAft>
                <a:spcPts val="800"/>
              </a:spcAft>
            </a:pPr>
            <a:r>
              <a:rPr lang="en-US" sz="1400" dirty="0"/>
              <a:t>and addressing any gaps in employment history for all the licensable individuals that</a:t>
            </a:r>
          </a:p>
          <a:p>
            <a:pPr>
              <a:lnSpc>
                <a:spcPct val="107000"/>
              </a:lnSpc>
              <a:spcBef>
                <a:spcPts val="0"/>
              </a:spcBef>
              <a:spcAft>
                <a:spcPts val="800"/>
              </a:spcAft>
            </a:pPr>
            <a:r>
              <a:rPr lang="en-US" sz="1400" dirty="0"/>
              <a:t>you provide or hire.</a:t>
            </a:r>
          </a:p>
          <a:p>
            <a:pPr marL="0" indent="0">
              <a:lnSpc>
                <a:spcPct val="107000"/>
              </a:lnSpc>
              <a:spcBef>
                <a:spcPts val="0"/>
              </a:spcBef>
              <a:spcAft>
                <a:spcPts val="800"/>
              </a:spcAft>
              <a:buNone/>
            </a:pPr>
            <a:r>
              <a:rPr lang="en-US" sz="1400" b="1" dirty="0"/>
              <a:t>where relevant, regardless of whether;</a:t>
            </a:r>
          </a:p>
          <a:p>
            <a:pPr>
              <a:lnSpc>
                <a:spcPct val="107000"/>
              </a:lnSpc>
              <a:spcBef>
                <a:spcPts val="0"/>
              </a:spcBef>
              <a:spcAft>
                <a:spcPts val="800"/>
              </a:spcAft>
            </a:pPr>
            <a:r>
              <a:rPr lang="en-US" sz="1400" dirty="0"/>
              <a:t>they are employed by your business</a:t>
            </a:r>
          </a:p>
          <a:p>
            <a:pPr>
              <a:lnSpc>
                <a:spcPct val="107000"/>
              </a:lnSpc>
              <a:spcBef>
                <a:spcPts val="0"/>
              </a:spcBef>
              <a:spcAft>
                <a:spcPts val="800"/>
              </a:spcAft>
            </a:pPr>
            <a:r>
              <a:rPr lang="en-US" sz="1400" dirty="0"/>
              <a:t>are self-employed</a:t>
            </a:r>
          </a:p>
          <a:p>
            <a:pPr>
              <a:lnSpc>
                <a:spcPct val="107000"/>
              </a:lnSpc>
              <a:spcBef>
                <a:spcPts val="0"/>
              </a:spcBef>
              <a:spcAft>
                <a:spcPts val="800"/>
              </a:spcAft>
            </a:pPr>
            <a:r>
              <a:rPr lang="en-US" sz="1400" dirty="0"/>
              <a:t>supplied from an agency </a:t>
            </a:r>
          </a:p>
          <a:p>
            <a:pPr>
              <a:lnSpc>
                <a:spcPct val="107000"/>
              </a:lnSpc>
              <a:spcBef>
                <a:spcPts val="0"/>
              </a:spcBef>
              <a:spcAft>
                <a:spcPts val="800"/>
              </a:spcAft>
            </a:pPr>
            <a:r>
              <a:rPr lang="en-US" sz="1400" dirty="0"/>
              <a:t>or sub-contracted.</a:t>
            </a:r>
          </a:p>
          <a:p>
            <a:pPr marL="0" indent="0">
              <a:lnSpc>
                <a:spcPct val="107000"/>
              </a:lnSpc>
              <a:spcBef>
                <a:spcPts val="0"/>
              </a:spcBef>
              <a:spcAft>
                <a:spcPts val="800"/>
              </a:spcAft>
              <a:buNone/>
            </a:pPr>
            <a:r>
              <a:rPr lang="en-US" sz="1400" dirty="0"/>
              <a:t>An applicant should provide last five years career work history to the date of application or back to the date of leaving full-time education. </a:t>
            </a:r>
          </a:p>
          <a:p>
            <a:pPr marL="0" indent="0">
              <a:lnSpc>
                <a:spcPct val="107000"/>
              </a:lnSpc>
              <a:spcBef>
                <a:spcPts val="0"/>
              </a:spcBef>
              <a:spcAft>
                <a:spcPts val="800"/>
              </a:spcAft>
              <a:buNone/>
            </a:pPr>
            <a:r>
              <a:rPr lang="en-US" sz="1400" dirty="0"/>
              <a:t>The applicant should be informed that a permanent position will not be offered until these details have been verified.</a:t>
            </a:r>
          </a:p>
        </p:txBody>
      </p:sp>
    </p:spTree>
    <p:extLst>
      <p:ext uri="{BB962C8B-B14F-4D97-AF65-F5344CB8AC3E}">
        <p14:creationId xmlns:p14="http://schemas.microsoft.com/office/powerpoint/2010/main" val="289477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The Screening Process:</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308295"/>
            <a:ext cx="10515600" cy="5367461"/>
          </a:xfrm>
        </p:spPr>
        <p:txBody>
          <a:bodyPr>
            <a:noAutofit/>
          </a:bodyPr>
          <a:lstStyle/>
          <a:p>
            <a:pPr marL="0" indent="0">
              <a:lnSpc>
                <a:spcPct val="107000"/>
              </a:lnSpc>
              <a:spcAft>
                <a:spcPts val="800"/>
              </a:spcAft>
              <a:buNone/>
            </a:pPr>
            <a:r>
              <a:rPr lang="en-US" sz="2000" dirty="0"/>
              <a:t>To take part in the screening process, you will have to undergo a screening. </a:t>
            </a:r>
          </a:p>
          <a:p>
            <a:pPr marL="0" indent="0">
              <a:lnSpc>
                <a:spcPct val="107000"/>
              </a:lnSpc>
              <a:spcAft>
                <a:spcPts val="800"/>
              </a:spcAft>
              <a:buNone/>
            </a:pPr>
            <a:r>
              <a:rPr lang="en-US" sz="2000" dirty="0"/>
              <a:t>This includes:</a:t>
            </a:r>
          </a:p>
          <a:p>
            <a:pPr marL="0" indent="0">
              <a:lnSpc>
                <a:spcPct val="107000"/>
              </a:lnSpc>
              <a:spcAft>
                <a:spcPts val="800"/>
              </a:spcAft>
              <a:buNone/>
            </a:pPr>
            <a:r>
              <a:rPr lang="en-US" sz="2000" b="1" dirty="0"/>
              <a:t>Interview - </a:t>
            </a:r>
            <a:r>
              <a:rPr lang="en-US" sz="2000" dirty="0"/>
              <a:t>An interview session to determine your suitability.</a:t>
            </a:r>
          </a:p>
          <a:p>
            <a:pPr marL="0" indent="0">
              <a:lnSpc>
                <a:spcPct val="107000"/>
              </a:lnSpc>
              <a:spcAft>
                <a:spcPts val="800"/>
              </a:spcAft>
              <a:buNone/>
            </a:pPr>
            <a:r>
              <a:rPr lang="en-US" sz="2000" b="1" dirty="0"/>
              <a:t>Application </a:t>
            </a:r>
            <a:r>
              <a:rPr lang="en-US" sz="2000" dirty="0"/>
              <a:t>– Record of your career and professional history in the industry.</a:t>
            </a:r>
          </a:p>
          <a:p>
            <a:pPr marL="0" indent="0">
              <a:lnSpc>
                <a:spcPct val="107000"/>
              </a:lnSpc>
              <a:spcAft>
                <a:spcPts val="800"/>
              </a:spcAft>
              <a:buNone/>
            </a:pPr>
            <a:r>
              <a:rPr lang="en-US" sz="2000" b="1" dirty="0"/>
              <a:t>Preliminary checks - </a:t>
            </a:r>
            <a:r>
              <a:rPr lang="en-US" sz="2000" dirty="0"/>
              <a:t>A preliminary check to verify personal information.</a:t>
            </a:r>
          </a:p>
          <a:p>
            <a:pPr marL="0" indent="0">
              <a:lnSpc>
                <a:spcPct val="107000"/>
              </a:lnSpc>
              <a:spcAft>
                <a:spcPts val="800"/>
              </a:spcAft>
              <a:buNone/>
            </a:pPr>
            <a:r>
              <a:rPr lang="en-US" sz="2000" b="1" dirty="0"/>
              <a:t>Limited security screening </a:t>
            </a:r>
            <a:r>
              <a:rPr lang="en-US" sz="2000" dirty="0"/>
              <a:t>- Check career and history.</a:t>
            </a:r>
          </a:p>
          <a:p>
            <a:pPr marL="0" indent="0">
              <a:lnSpc>
                <a:spcPct val="107000"/>
              </a:lnSpc>
              <a:spcAft>
                <a:spcPts val="800"/>
              </a:spcAft>
              <a:buNone/>
            </a:pPr>
            <a:r>
              <a:rPr lang="en-US" sz="2000" b="1" dirty="0"/>
              <a:t>Full security screening </a:t>
            </a:r>
            <a:r>
              <a:rPr lang="en-US" sz="2000" dirty="0"/>
              <a:t>- Verification of all of the details that were provided by you.</a:t>
            </a:r>
          </a:p>
        </p:txBody>
      </p:sp>
    </p:spTree>
    <p:extLst>
      <p:ext uri="{BB962C8B-B14F-4D97-AF65-F5344CB8AC3E}">
        <p14:creationId xmlns:p14="http://schemas.microsoft.com/office/powerpoint/2010/main" val="3885153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Levels of Screening:</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674055"/>
            <a:ext cx="10515600" cy="4818821"/>
          </a:xfrm>
        </p:spPr>
        <p:txBody>
          <a:bodyPr>
            <a:noAutofit/>
          </a:bodyPr>
          <a:lstStyle/>
          <a:p>
            <a:pPr marL="0" indent="0">
              <a:lnSpc>
                <a:spcPct val="107000"/>
              </a:lnSpc>
              <a:spcAft>
                <a:spcPts val="800"/>
              </a:spcAft>
              <a:buNone/>
            </a:pPr>
            <a:r>
              <a:rPr lang="en-US" sz="2000" dirty="0"/>
              <a:t>Typically, you’ll also need to go through the screening process in three stages. </a:t>
            </a:r>
          </a:p>
          <a:p>
            <a:pPr marL="0" indent="0">
              <a:lnSpc>
                <a:spcPct val="107000"/>
              </a:lnSpc>
              <a:spcAft>
                <a:spcPts val="800"/>
              </a:spcAft>
              <a:buNone/>
            </a:pPr>
            <a:r>
              <a:rPr lang="en-US" sz="2000" dirty="0"/>
              <a:t>This involves </a:t>
            </a:r>
          </a:p>
          <a:p>
            <a:pPr marL="0" indent="0">
              <a:lnSpc>
                <a:spcPct val="107000"/>
              </a:lnSpc>
              <a:spcAft>
                <a:spcPts val="800"/>
              </a:spcAft>
              <a:buNone/>
            </a:pPr>
            <a:r>
              <a:rPr lang="en-US" sz="2000" dirty="0"/>
              <a:t> Preliminary Checks Screening</a:t>
            </a:r>
          </a:p>
          <a:p>
            <a:pPr>
              <a:lnSpc>
                <a:spcPct val="107000"/>
              </a:lnSpc>
              <a:spcAft>
                <a:spcPts val="800"/>
              </a:spcAft>
            </a:pPr>
            <a:r>
              <a:rPr lang="en-US" sz="2000" dirty="0"/>
              <a:t>Limited Screening </a:t>
            </a:r>
          </a:p>
          <a:p>
            <a:pPr>
              <a:lnSpc>
                <a:spcPct val="107000"/>
              </a:lnSpc>
              <a:spcAft>
                <a:spcPts val="800"/>
              </a:spcAft>
            </a:pPr>
            <a:r>
              <a:rPr lang="en-US" sz="2000" dirty="0"/>
              <a:t>Full Screening</a:t>
            </a:r>
          </a:p>
        </p:txBody>
      </p:sp>
    </p:spTree>
    <p:extLst>
      <p:ext uri="{BB962C8B-B14F-4D97-AF65-F5344CB8AC3E}">
        <p14:creationId xmlns:p14="http://schemas.microsoft.com/office/powerpoint/2010/main" val="848910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Preliminary Screening:</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674055"/>
            <a:ext cx="10515600" cy="5050302"/>
          </a:xfrm>
        </p:spPr>
        <p:txBody>
          <a:bodyPr>
            <a:noAutofit/>
          </a:bodyPr>
          <a:lstStyle/>
          <a:p>
            <a:pPr marL="0" indent="0">
              <a:lnSpc>
                <a:spcPct val="107000"/>
              </a:lnSpc>
              <a:spcAft>
                <a:spcPts val="800"/>
              </a:spcAft>
              <a:buNone/>
            </a:pPr>
            <a:r>
              <a:rPr lang="en-US" sz="2000" dirty="0"/>
              <a:t>Any preliminary screening that we undertake is going to involve the collection of key information. This will mean including:</a:t>
            </a:r>
          </a:p>
          <a:p>
            <a:pPr marL="0" indent="0">
              <a:lnSpc>
                <a:spcPct val="107000"/>
              </a:lnSpc>
              <a:spcAft>
                <a:spcPts val="800"/>
              </a:spcAft>
              <a:buNone/>
            </a:pPr>
            <a:r>
              <a:rPr lang="en-US" sz="2000" b="1" dirty="0"/>
              <a:t>Resume Review: </a:t>
            </a:r>
            <a:r>
              <a:rPr lang="en-US" sz="2000" dirty="0"/>
              <a:t>Verifiable personal details</a:t>
            </a:r>
          </a:p>
          <a:p>
            <a:pPr marL="0" indent="0">
              <a:lnSpc>
                <a:spcPct val="107000"/>
              </a:lnSpc>
              <a:spcAft>
                <a:spcPts val="800"/>
              </a:spcAft>
              <a:buNone/>
            </a:pPr>
            <a:r>
              <a:rPr lang="en-US" sz="2000" b="1" dirty="0"/>
              <a:t>Application form: </a:t>
            </a:r>
            <a:r>
              <a:rPr lang="en-US" sz="2000" dirty="0"/>
              <a:t>A completed application forms</a:t>
            </a:r>
          </a:p>
          <a:p>
            <a:pPr marL="0" indent="0">
              <a:lnSpc>
                <a:spcPct val="107000"/>
              </a:lnSpc>
              <a:spcAft>
                <a:spcPts val="800"/>
              </a:spcAft>
              <a:buNone/>
            </a:pPr>
            <a:r>
              <a:rPr lang="en-US" sz="2000" b="1" dirty="0"/>
              <a:t>Back Ground checks: </a:t>
            </a:r>
            <a:r>
              <a:rPr lang="en-US" sz="2000" dirty="0"/>
              <a:t>A full history of your education and employment</a:t>
            </a:r>
          </a:p>
          <a:p>
            <a:pPr marL="0" indent="0">
              <a:lnSpc>
                <a:spcPct val="107000"/>
              </a:lnSpc>
              <a:spcAft>
                <a:spcPts val="800"/>
              </a:spcAft>
              <a:buNone/>
            </a:pPr>
            <a:r>
              <a:rPr lang="en-US" sz="2000" b="1" dirty="0"/>
              <a:t>Legal Eligibility: </a:t>
            </a:r>
            <a:r>
              <a:rPr lang="en-US" sz="2000" dirty="0"/>
              <a:t>Details of any convictions from law authorities, including any motoring offences or pending issues. subject to the Rehabilitation of Offenders Act 1974</a:t>
            </a:r>
          </a:p>
        </p:txBody>
      </p:sp>
    </p:spTree>
    <p:extLst>
      <p:ext uri="{BB962C8B-B14F-4D97-AF65-F5344CB8AC3E}">
        <p14:creationId xmlns:p14="http://schemas.microsoft.com/office/powerpoint/2010/main" val="2996205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Limited Screening:</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266092"/>
            <a:ext cx="10515600" cy="5367461"/>
          </a:xfrm>
        </p:spPr>
        <p:txBody>
          <a:bodyPr>
            <a:noAutofit/>
          </a:bodyPr>
          <a:lstStyle/>
          <a:p>
            <a:pPr marL="0" indent="0">
              <a:lnSpc>
                <a:spcPct val="107000"/>
              </a:lnSpc>
              <a:spcAft>
                <a:spcPts val="800"/>
              </a:spcAft>
              <a:buNone/>
            </a:pPr>
            <a:r>
              <a:rPr lang="en-US" sz="1800" dirty="0"/>
              <a:t> Limited screening should occur in addition to Preliminary checks before an employment offer is made. </a:t>
            </a:r>
          </a:p>
          <a:p>
            <a:pPr marL="0" indent="0">
              <a:lnSpc>
                <a:spcPct val="107000"/>
              </a:lnSpc>
              <a:spcAft>
                <a:spcPts val="800"/>
              </a:spcAft>
              <a:buNone/>
            </a:pPr>
            <a:r>
              <a:rPr lang="en-US" sz="1800" dirty="0"/>
              <a:t>To complete limited screening the following information is required:</a:t>
            </a:r>
          </a:p>
          <a:p>
            <a:pPr>
              <a:lnSpc>
                <a:spcPct val="107000"/>
              </a:lnSpc>
              <a:spcAft>
                <a:spcPts val="800"/>
              </a:spcAft>
            </a:pPr>
            <a:r>
              <a:rPr lang="en-US" sz="1800" dirty="0"/>
              <a:t>confirmation of a continuous career history for a minimum period of 3 years</a:t>
            </a:r>
          </a:p>
          <a:p>
            <a:pPr>
              <a:lnSpc>
                <a:spcPct val="107000"/>
              </a:lnSpc>
              <a:spcAft>
                <a:spcPts val="800"/>
              </a:spcAft>
            </a:pPr>
            <a:r>
              <a:rPr lang="en-US" sz="1800" dirty="0"/>
              <a:t>The individual should have provided below details throughout the screening process ; </a:t>
            </a:r>
          </a:p>
          <a:p>
            <a:pPr lvl="1">
              <a:lnSpc>
                <a:spcPct val="107000"/>
              </a:lnSpc>
              <a:spcAft>
                <a:spcPts val="800"/>
              </a:spcAft>
            </a:pPr>
            <a:r>
              <a:rPr lang="en-US" sz="1400" dirty="0"/>
              <a:t>Employment</a:t>
            </a:r>
          </a:p>
          <a:p>
            <a:pPr lvl="1">
              <a:lnSpc>
                <a:spcPct val="107000"/>
              </a:lnSpc>
              <a:spcAft>
                <a:spcPts val="800"/>
              </a:spcAft>
            </a:pPr>
            <a:r>
              <a:rPr lang="en-US" sz="1400" dirty="0"/>
              <a:t>Unemployment </a:t>
            </a:r>
          </a:p>
          <a:p>
            <a:pPr lvl="1">
              <a:lnSpc>
                <a:spcPct val="107000"/>
              </a:lnSpc>
              <a:spcAft>
                <a:spcPts val="800"/>
              </a:spcAft>
            </a:pPr>
            <a:r>
              <a:rPr lang="en-US" sz="1400" dirty="0"/>
              <a:t>Any gaps in employment </a:t>
            </a:r>
          </a:p>
          <a:p>
            <a:pPr>
              <a:lnSpc>
                <a:spcPct val="107000"/>
              </a:lnSpc>
              <a:spcAft>
                <a:spcPts val="800"/>
              </a:spcAft>
            </a:pPr>
            <a:r>
              <a:rPr lang="en-US" sz="1800" dirty="0"/>
              <a:t>In addition to this information, a continuous record of the individual's career history should be confirmed for a minimum period of 3 years leading up to the date of application.</a:t>
            </a:r>
          </a:p>
          <a:p>
            <a:pPr>
              <a:lnSpc>
                <a:spcPct val="107000"/>
              </a:lnSpc>
              <a:spcAft>
                <a:spcPts val="800"/>
              </a:spcAft>
            </a:pPr>
            <a:r>
              <a:rPr lang="en-US" sz="1800" dirty="0"/>
              <a:t> If the individual is too young for this to take place, a career history should be obtained back to the age of 16.</a:t>
            </a:r>
          </a:p>
          <a:p>
            <a:pPr marL="0" indent="0">
              <a:lnSpc>
                <a:spcPct val="107000"/>
              </a:lnSpc>
              <a:spcAft>
                <a:spcPts val="800"/>
              </a:spcAft>
              <a:buNone/>
            </a:pPr>
            <a:r>
              <a:rPr lang="en-US" sz="1800" dirty="0"/>
              <a:t> Note : Staff cannot be deployed until limited screening has been completed.</a:t>
            </a:r>
          </a:p>
          <a:p>
            <a:pPr marL="0" indent="0">
              <a:lnSpc>
                <a:spcPct val="107000"/>
              </a:lnSpc>
              <a:spcAft>
                <a:spcPts val="800"/>
              </a:spcAft>
              <a:buNone/>
            </a:pPr>
            <a:endParaRPr lang="en-US" sz="1800" dirty="0"/>
          </a:p>
        </p:txBody>
      </p:sp>
    </p:spTree>
    <p:extLst>
      <p:ext uri="{BB962C8B-B14F-4D97-AF65-F5344CB8AC3E}">
        <p14:creationId xmlns:p14="http://schemas.microsoft.com/office/powerpoint/2010/main" val="1075448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Full Screening:</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547445"/>
            <a:ext cx="10515600" cy="5078437"/>
          </a:xfrm>
        </p:spPr>
        <p:txBody>
          <a:bodyPr>
            <a:noAutofit/>
          </a:bodyPr>
          <a:lstStyle/>
          <a:p>
            <a:pPr>
              <a:lnSpc>
                <a:spcPct val="107000"/>
              </a:lnSpc>
              <a:spcAft>
                <a:spcPts val="800"/>
              </a:spcAft>
            </a:pPr>
            <a:r>
              <a:rPr lang="en-US" sz="2000" dirty="0"/>
              <a:t>Full Screening involves the verification of all information. </a:t>
            </a:r>
          </a:p>
          <a:p>
            <a:pPr>
              <a:lnSpc>
                <a:spcPct val="107000"/>
              </a:lnSpc>
              <a:spcAft>
                <a:spcPts val="800"/>
              </a:spcAft>
            </a:pPr>
            <a:r>
              <a:rPr lang="en-US" sz="2000" dirty="0"/>
              <a:t> Oral references should be followed up and confirmed in writing and all documentation should be verified.</a:t>
            </a:r>
          </a:p>
          <a:p>
            <a:pPr>
              <a:lnSpc>
                <a:spcPct val="107000"/>
              </a:lnSpc>
              <a:spcAft>
                <a:spcPts val="800"/>
              </a:spcAft>
            </a:pPr>
            <a:r>
              <a:rPr lang="en-US" sz="2000" dirty="0"/>
              <a:t> Screening usually takes a period of 12 weeks for a 5-year screening. </a:t>
            </a:r>
          </a:p>
          <a:p>
            <a:pPr>
              <a:lnSpc>
                <a:spcPct val="107000"/>
              </a:lnSpc>
              <a:spcAft>
                <a:spcPts val="800"/>
              </a:spcAft>
            </a:pPr>
            <a:r>
              <a:rPr lang="en-US" sz="2000" dirty="0"/>
              <a:t> For longer periods, you need to complete screening in 16 weeks </a:t>
            </a:r>
          </a:p>
        </p:txBody>
      </p:sp>
    </p:spTree>
    <p:extLst>
      <p:ext uri="{BB962C8B-B14F-4D97-AF65-F5344CB8AC3E}">
        <p14:creationId xmlns:p14="http://schemas.microsoft.com/office/powerpoint/2010/main" val="2951060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Full screening process:</a:t>
            </a:r>
          </a:p>
        </p:txBody>
      </p:sp>
      <p:sp>
        <p:nvSpPr>
          <p:cNvPr id="3" name="Content Placeholder 2">
            <a:extLst>
              <a:ext uri="{FF2B5EF4-FFF2-40B4-BE49-F238E27FC236}">
                <a16:creationId xmlns:a16="http://schemas.microsoft.com/office/drawing/2014/main" id="{32B7703C-A915-0E1E-1711-866AABE2F302}"/>
              </a:ext>
            </a:extLst>
          </p:cNvPr>
          <p:cNvSpPr>
            <a:spLocks noGrp="1"/>
          </p:cNvSpPr>
          <p:nvPr>
            <p:ph idx="1"/>
          </p:nvPr>
        </p:nvSpPr>
        <p:spPr>
          <a:xfrm>
            <a:off x="838200" y="1414439"/>
            <a:ext cx="10515600" cy="5323986"/>
          </a:xfrm>
        </p:spPr>
        <p:txBody>
          <a:bodyPr>
            <a:noAutofit/>
          </a:bodyPr>
          <a:lstStyle/>
          <a:p>
            <a:pPr>
              <a:lnSpc>
                <a:spcPct val="107000"/>
              </a:lnSpc>
              <a:spcAft>
                <a:spcPts val="800"/>
              </a:spcAft>
            </a:pPr>
            <a:r>
              <a:rPr lang="en-US" sz="1800" dirty="0"/>
              <a:t>Current and former employers, government departments, educational authorities etc. should be contacted and asked for written confirmation of given details of the </a:t>
            </a:r>
          </a:p>
          <a:p>
            <a:pPr marL="0" indent="0">
              <a:lnSpc>
                <a:spcPct val="107000"/>
              </a:lnSpc>
              <a:spcAft>
                <a:spcPts val="800"/>
              </a:spcAft>
              <a:buNone/>
            </a:pPr>
            <a:r>
              <a:rPr lang="en-US" sz="1800" dirty="0"/>
              <a:t>individual being security screened. </a:t>
            </a:r>
          </a:p>
          <a:p>
            <a:pPr lvl="1">
              <a:lnSpc>
                <a:spcPct val="107000"/>
              </a:lnSpc>
              <a:spcAft>
                <a:spcPts val="800"/>
              </a:spcAft>
            </a:pPr>
            <a:r>
              <a:rPr lang="en-US" sz="1600" dirty="0"/>
              <a:t>Education</a:t>
            </a:r>
          </a:p>
          <a:p>
            <a:pPr lvl="1">
              <a:lnSpc>
                <a:spcPct val="107000"/>
              </a:lnSpc>
              <a:spcAft>
                <a:spcPts val="800"/>
              </a:spcAft>
            </a:pPr>
            <a:r>
              <a:rPr lang="en-US" sz="1600" dirty="0"/>
              <a:t>Employment</a:t>
            </a:r>
          </a:p>
          <a:p>
            <a:pPr lvl="1">
              <a:lnSpc>
                <a:spcPct val="107000"/>
              </a:lnSpc>
              <a:spcAft>
                <a:spcPts val="800"/>
              </a:spcAft>
            </a:pPr>
            <a:r>
              <a:rPr lang="en-US" sz="1600" dirty="0"/>
              <a:t>Periods of self-employment</a:t>
            </a:r>
          </a:p>
          <a:p>
            <a:pPr lvl="1">
              <a:lnSpc>
                <a:spcPct val="107000"/>
              </a:lnSpc>
              <a:spcAft>
                <a:spcPts val="800"/>
              </a:spcAft>
            </a:pPr>
            <a:r>
              <a:rPr lang="en-US" sz="1600" dirty="0"/>
              <a:t>Unemployment </a:t>
            </a:r>
          </a:p>
          <a:p>
            <a:pPr>
              <a:lnSpc>
                <a:spcPct val="107000"/>
              </a:lnSpc>
              <a:spcAft>
                <a:spcPts val="800"/>
              </a:spcAft>
            </a:pPr>
            <a:r>
              <a:rPr lang="en-US" sz="1800" dirty="0"/>
              <a:t>It should be verified that the referee is genuine </a:t>
            </a:r>
          </a:p>
          <a:p>
            <a:pPr>
              <a:lnSpc>
                <a:spcPct val="107000"/>
              </a:lnSpc>
              <a:spcAft>
                <a:spcPts val="800"/>
              </a:spcAft>
            </a:pPr>
            <a:r>
              <a:rPr lang="en-US" sz="1800" dirty="0"/>
              <a:t>It may be useful to enquire about the reasons for the individual leaving the previous employer, whether the former employer would re-employ the individual and whether anything is known that would reflect adversely on their suitability.</a:t>
            </a:r>
          </a:p>
          <a:p>
            <a:pPr>
              <a:lnSpc>
                <a:spcPct val="107000"/>
              </a:lnSpc>
              <a:spcAft>
                <a:spcPts val="800"/>
              </a:spcAft>
            </a:pPr>
            <a:r>
              <a:rPr lang="en-US" sz="1800" dirty="0"/>
              <a:t>Answers to these questions could prove to be useful when assessing the risk involved in employing the individual and their suitability to the role</a:t>
            </a:r>
            <a:r>
              <a:rPr lang="en-US" sz="1600" dirty="0"/>
              <a:t>.</a:t>
            </a:r>
          </a:p>
          <a:p>
            <a:pPr lvl="1">
              <a:lnSpc>
                <a:spcPct val="107000"/>
              </a:lnSpc>
              <a:spcAft>
                <a:spcPts val="800"/>
              </a:spcAft>
            </a:pPr>
            <a:endParaRPr lang="en-US" sz="1600" dirty="0"/>
          </a:p>
        </p:txBody>
      </p:sp>
    </p:spTree>
    <p:extLst>
      <p:ext uri="{BB962C8B-B14F-4D97-AF65-F5344CB8AC3E}">
        <p14:creationId xmlns:p14="http://schemas.microsoft.com/office/powerpoint/2010/main" val="763027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9F9611-6C39-5427-070F-529D4D7C4447}"/>
              </a:ext>
            </a:extLst>
          </p:cNvPr>
          <p:cNvSpPr/>
          <p:nvPr/>
        </p:nvSpPr>
        <p:spPr>
          <a:xfrm>
            <a:off x="0" y="124178"/>
            <a:ext cx="12192000"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lnSpc>
                <a:spcPct val="107000"/>
              </a:lnSpc>
              <a:spcAft>
                <a:spcPts val="800"/>
              </a:spcAft>
            </a:pPr>
            <a:r>
              <a:rPr lang="en-GB" sz="6000" dirty="0"/>
              <a:t>3- Training</a:t>
            </a:r>
          </a:p>
        </p:txBody>
      </p:sp>
    </p:spTree>
    <p:extLst>
      <p:ext uri="{BB962C8B-B14F-4D97-AF65-F5344CB8AC3E}">
        <p14:creationId xmlns:p14="http://schemas.microsoft.com/office/powerpoint/2010/main" val="1291787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Training:</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838200" y="1547445"/>
            <a:ext cx="10515600" cy="5078437"/>
          </a:xfrm>
        </p:spPr>
        <p:txBody>
          <a:bodyPr>
            <a:noAutofit/>
          </a:bodyPr>
          <a:lstStyle/>
          <a:p>
            <a:pPr>
              <a:lnSpc>
                <a:spcPct val="107000"/>
              </a:lnSpc>
              <a:spcAft>
                <a:spcPts val="800"/>
              </a:spcAft>
            </a:pPr>
            <a:r>
              <a:rPr lang="en-US" sz="2000" dirty="0"/>
              <a:t> Staff training </a:t>
            </a:r>
          </a:p>
          <a:p>
            <a:pPr>
              <a:lnSpc>
                <a:spcPct val="107000"/>
              </a:lnSpc>
              <a:spcAft>
                <a:spcPts val="800"/>
              </a:spcAft>
            </a:pPr>
            <a:endParaRPr lang="en-US" sz="2000" dirty="0"/>
          </a:p>
          <a:p>
            <a:pPr>
              <a:lnSpc>
                <a:spcPct val="107000"/>
              </a:lnSpc>
              <a:spcAft>
                <a:spcPts val="800"/>
              </a:spcAft>
            </a:pPr>
            <a:r>
              <a:rPr lang="en-US" sz="2000" dirty="0"/>
              <a:t> Counter-Terrorism Awareness Training</a:t>
            </a:r>
          </a:p>
          <a:p>
            <a:pPr>
              <a:lnSpc>
                <a:spcPct val="107000"/>
              </a:lnSpc>
              <a:spcAft>
                <a:spcPts val="800"/>
              </a:spcAft>
            </a:pPr>
            <a:endParaRPr lang="en-US" sz="2000" dirty="0"/>
          </a:p>
          <a:p>
            <a:pPr>
              <a:lnSpc>
                <a:spcPct val="107000"/>
              </a:lnSpc>
              <a:spcAft>
                <a:spcPts val="800"/>
              </a:spcAft>
            </a:pPr>
            <a:r>
              <a:rPr lang="en-US" sz="2000" dirty="0"/>
              <a:t> Recognizing Terrorist Threat </a:t>
            </a:r>
          </a:p>
          <a:p>
            <a:pPr>
              <a:lnSpc>
                <a:spcPct val="107000"/>
              </a:lnSpc>
              <a:spcAft>
                <a:spcPts val="800"/>
              </a:spcAft>
            </a:pPr>
            <a:endParaRPr lang="en-US" sz="2000" dirty="0"/>
          </a:p>
        </p:txBody>
      </p:sp>
    </p:spTree>
    <p:extLst>
      <p:ext uri="{BB962C8B-B14F-4D97-AF65-F5344CB8AC3E}">
        <p14:creationId xmlns:p14="http://schemas.microsoft.com/office/powerpoint/2010/main" val="141752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Staff Training: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838200" y="1330668"/>
            <a:ext cx="10515600" cy="5310555"/>
          </a:xfrm>
        </p:spPr>
        <p:txBody>
          <a:bodyPr>
            <a:noAutofit/>
          </a:bodyPr>
          <a:lstStyle/>
          <a:p>
            <a:pPr>
              <a:lnSpc>
                <a:spcPct val="107000"/>
              </a:lnSpc>
              <a:spcAft>
                <a:spcPts val="800"/>
              </a:spcAft>
            </a:pPr>
            <a:r>
              <a:rPr lang="en-US" sz="2000" dirty="0"/>
              <a:t>All door security staff secure an SIA Level 2 Award for Up-Skilling</a:t>
            </a:r>
          </a:p>
          <a:p>
            <a:pPr>
              <a:lnSpc>
                <a:spcPct val="107000"/>
              </a:lnSpc>
              <a:spcAft>
                <a:spcPts val="800"/>
              </a:spcAft>
            </a:pPr>
            <a:r>
              <a:rPr lang="en-US" sz="2000" dirty="0"/>
              <a:t>The </a:t>
            </a:r>
            <a:r>
              <a:rPr lang="en-US" sz="2000" dirty="0" err="1"/>
              <a:t>organisation</a:t>
            </a:r>
            <a:r>
              <a:rPr lang="en-US" sz="2000" dirty="0"/>
              <a:t> should outline the training policy for employees, bought-in </a:t>
            </a:r>
            <a:r>
              <a:rPr lang="en-US" sz="2000" dirty="0" err="1"/>
              <a:t>labour</a:t>
            </a:r>
            <a:r>
              <a:rPr lang="en-US" sz="2000" dirty="0"/>
              <a:t> and subcontractors.</a:t>
            </a:r>
          </a:p>
          <a:p>
            <a:pPr>
              <a:lnSpc>
                <a:spcPct val="107000"/>
              </a:lnSpc>
              <a:spcAft>
                <a:spcPts val="800"/>
              </a:spcAft>
            </a:pPr>
            <a:r>
              <a:rPr lang="en-US" sz="2000" dirty="0"/>
              <a:t> A qualified trainer should present weather training in house or be addressed by </a:t>
            </a:r>
          </a:p>
          <a:p>
            <a:pPr>
              <a:lnSpc>
                <a:spcPct val="107000"/>
              </a:lnSpc>
              <a:spcAft>
                <a:spcPts val="800"/>
              </a:spcAft>
            </a:pPr>
            <a:r>
              <a:rPr lang="en-US" sz="2000" dirty="0"/>
              <a:t>a third party.</a:t>
            </a:r>
          </a:p>
          <a:p>
            <a:pPr>
              <a:lnSpc>
                <a:spcPct val="107000"/>
              </a:lnSpc>
              <a:spcAft>
                <a:spcPts val="800"/>
              </a:spcAft>
            </a:pPr>
            <a:r>
              <a:rPr lang="en-US" sz="2000" dirty="0"/>
              <a:t> New starters and current employees who are transferring to a different premises or event should be given assignment training. Assignment training should cover the particular duties for that licensed premises or event.</a:t>
            </a:r>
          </a:p>
          <a:p>
            <a:pPr>
              <a:lnSpc>
                <a:spcPct val="107000"/>
              </a:lnSpc>
              <a:spcAft>
                <a:spcPts val="800"/>
              </a:spcAft>
            </a:pPr>
            <a:r>
              <a:rPr lang="en-US" sz="2000" dirty="0"/>
              <a:t> It is important that a new door supervisor obtains any additional skills required, for example:</a:t>
            </a:r>
          </a:p>
          <a:p>
            <a:pPr lvl="1">
              <a:lnSpc>
                <a:spcPct val="107000"/>
              </a:lnSpc>
              <a:spcAft>
                <a:spcPts val="800"/>
              </a:spcAft>
            </a:pPr>
            <a:r>
              <a:rPr lang="en-US" sz="1600" dirty="0"/>
              <a:t>First aid</a:t>
            </a:r>
          </a:p>
          <a:p>
            <a:pPr lvl="1">
              <a:lnSpc>
                <a:spcPct val="107000"/>
              </a:lnSpc>
              <a:spcAft>
                <a:spcPts val="800"/>
              </a:spcAft>
            </a:pPr>
            <a:r>
              <a:rPr lang="en-US" sz="1600" dirty="0"/>
              <a:t>Physical intervention techniques</a:t>
            </a:r>
          </a:p>
        </p:txBody>
      </p:sp>
    </p:spTree>
    <p:extLst>
      <p:ext uri="{BB962C8B-B14F-4D97-AF65-F5344CB8AC3E}">
        <p14:creationId xmlns:p14="http://schemas.microsoft.com/office/powerpoint/2010/main" val="29583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Counter-Terrorism Awareness Training:</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838200" y="1330668"/>
            <a:ext cx="10515600" cy="5310555"/>
          </a:xfrm>
        </p:spPr>
        <p:txBody>
          <a:bodyPr>
            <a:noAutofit/>
          </a:bodyPr>
          <a:lstStyle/>
          <a:p>
            <a:pPr marL="457200" lvl="1" indent="0">
              <a:lnSpc>
                <a:spcPct val="107000"/>
              </a:lnSpc>
              <a:spcAft>
                <a:spcPts val="800"/>
              </a:spcAft>
              <a:buNone/>
            </a:pPr>
            <a:r>
              <a:rPr lang="en-US" sz="1800" dirty="0"/>
              <a:t>The </a:t>
            </a:r>
            <a:r>
              <a:rPr lang="en-US" sz="1800" dirty="0" err="1"/>
              <a:t>Organisation</a:t>
            </a:r>
            <a:r>
              <a:rPr lang="en-US" sz="1800" dirty="0"/>
              <a:t> should provide counter-terrorism awareness training to all employees. </a:t>
            </a:r>
          </a:p>
          <a:p>
            <a:pPr marL="457200" lvl="1" indent="0">
              <a:lnSpc>
                <a:spcPct val="107000"/>
              </a:lnSpc>
              <a:spcAft>
                <a:spcPts val="800"/>
              </a:spcAft>
              <a:buNone/>
            </a:pPr>
            <a:r>
              <a:rPr lang="en-US" sz="1800" dirty="0"/>
              <a:t>This training should include:</a:t>
            </a:r>
            <a:endParaRPr lang="en-GB" sz="1800" dirty="0"/>
          </a:p>
          <a:p>
            <a:pPr lvl="2">
              <a:lnSpc>
                <a:spcPct val="107000"/>
              </a:lnSpc>
            </a:pPr>
            <a:r>
              <a:rPr lang="en-US" sz="1800" dirty="0"/>
              <a:t>what to do in the case of a terrorist attack</a:t>
            </a:r>
            <a:endParaRPr lang="en-GB" sz="1800" dirty="0"/>
          </a:p>
          <a:p>
            <a:pPr lvl="2">
              <a:lnSpc>
                <a:spcPct val="107000"/>
              </a:lnSpc>
            </a:pPr>
            <a:r>
              <a:rPr lang="en-US" sz="1800" dirty="0"/>
              <a:t>how to support the fight against terrorism</a:t>
            </a:r>
            <a:endParaRPr lang="en-GB" sz="1800" dirty="0"/>
          </a:p>
          <a:p>
            <a:pPr lvl="2">
              <a:lnSpc>
                <a:spcPct val="107000"/>
              </a:lnSpc>
            </a:pPr>
            <a:r>
              <a:rPr lang="en-US" sz="1800" dirty="0"/>
              <a:t>the following links provide counter-terrorism training:</a:t>
            </a:r>
            <a:endParaRPr lang="en-GB" sz="1800" dirty="0"/>
          </a:p>
          <a:p>
            <a:pPr lvl="2" indent="0">
              <a:lnSpc>
                <a:spcPct val="115000"/>
              </a:lnSpc>
              <a:spcAft>
                <a:spcPts val="800"/>
              </a:spcAft>
              <a:buNone/>
            </a:pPr>
            <a:r>
              <a:rPr lang="en-US" sz="1800" dirty="0">
                <a:hlinkClick r:id="rId2"/>
              </a:rPr>
              <a:t>www.gov.uk/governement/news/act-awareness-elearning</a:t>
            </a:r>
            <a:r>
              <a:rPr lang="en-US" sz="1800" dirty="0"/>
              <a:t>  </a:t>
            </a:r>
          </a:p>
          <a:p>
            <a:pPr lvl="2" indent="0">
              <a:lnSpc>
                <a:spcPct val="115000"/>
              </a:lnSpc>
              <a:spcAft>
                <a:spcPts val="800"/>
              </a:spcAft>
              <a:buNone/>
            </a:pPr>
            <a:r>
              <a:rPr lang="en-US" sz="1800" dirty="0">
                <a:hlinkClick r:id="rId3"/>
              </a:rPr>
              <a:t>https://ct.highfieldelearning.com</a:t>
            </a:r>
            <a:r>
              <a:rPr lang="en-US" sz="1800" dirty="0"/>
              <a:t> </a:t>
            </a:r>
            <a:endParaRPr lang="en-GB" sz="1800" dirty="0"/>
          </a:p>
          <a:p>
            <a:pPr marL="0" indent="0">
              <a:lnSpc>
                <a:spcPct val="107000"/>
              </a:lnSpc>
              <a:spcAft>
                <a:spcPts val="800"/>
              </a:spcAft>
              <a:buNone/>
            </a:pPr>
            <a:endParaRPr lang="en-US" sz="1600" dirty="0"/>
          </a:p>
        </p:txBody>
      </p:sp>
    </p:spTree>
    <p:extLst>
      <p:ext uri="{BB962C8B-B14F-4D97-AF65-F5344CB8AC3E}">
        <p14:creationId xmlns:p14="http://schemas.microsoft.com/office/powerpoint/2010/main" val="4268171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Recognizing Terrorist Threat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58804"/>
            <a:ext cx="11132820" cy="5310555"/>
          </a:xfrm>
        </p:spPr>
        <p:txBody>
          <a:bodyPr>
            <a:noAutofit/>
          </a:bodyPr>
          <a:lstStyle/>
          <a:p>
            <a:pPr marL="0" indent="0">
              <a:lnSpc>
                <a:spcPct val="107000"/>
              </a:lnSpc>
              <a:spcAft>
                <a:spcPts val="800"/>
              </a:spcAft>
              <a:buNone/>
            </a:pPr>
            <a:r>
              <a:rPr lang="en-US" sz="2000" dirty="0"/>
              <a:t>All employees know current threat level. Click on link to get latest threat level ;</a:t>
            </a:r>
          </a:p>
          <a:p>
            <a:pPr marL="0" indent="0">
              <a:lnSpc>
                <a:spcPct val="107000"/>
              </a:lnSpc>
              <a:spcAft>
                <a:spcPts val="800"/>
              </a:spcAft>
              <a:buNone/>
            </a:pPr>
            <a:r>
              <a:rPr lang="en-US" sz="2000" dirty="0"/>
              <a:t> </a:t>
            </a:r>
          </a:p>
          <a:p>
            <a:pPr marL="0" indent="0">
              <a:lnSpc>
                <a:spcPct val="107000"/>
              </a:lnSpc>
              <a:spcAft>
                <a:spcPts val="800"/>
              </a:spcAft>
              <a:buNone/>
            </a:pPr>
            <a:r>
              <a:rPr lang="en-US" sz="2000" u="sng" dirty="0">
                <a:solidFill>
                  <a:srgbClr val="00B0F0"/>
                </a:solidFill>
              </a:rPr>
              <a:t>https://www.mi5.gov.uk/threat-levels</a:t>
            </a:r>
          </a:p>
          <a:p>
            <a:pPr marL="0" indent="0">
              <a:lnSpc>
                <a:spcPct val="107000"/>
              </a:lnSpc>
              <a:spcAft>
                <a:spcPts val="800"/>
              </a:spcAft>
              <a:buNone/>
            </a:pPr>
            <a:r>
              <a:rPr lang="en-US" sz="2000" dirty="0"/>
              <a:t>This provides guidance for door security personnel on how to handle emergencies as divergent as performing first aid to a vulnerable person to responding appropriately to a terrorist attack or other large-scale emergency. </a:t>
            </a:r>
          </a:p>
          <a:p>
            <a:pPr marL="0" indent="0">
              <a:lnSpc>
                <a:spcPct val="107000"/>
              </a:lnSpc>
              <a:spcAft>
                <a:spcPts val="800"/>
              </a:spcAft>
              <a:buNone/>
            </a:pPr>
            <a:r>
              <a:rPr lang="en-US" sz="2000" u="sng" dirty="0">
                <a:solidFill>
                  <a:srgbClr val="00B0F0"/>
                </a:solidFill>
              </a:rPr>
              <a:t>https://www.cpni.gov.uk/system/files/documents/b8/40/CPNI%20-%20Threat%20Recognition%20Guide%20-%20WEBv2.pdf</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1920950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564A2D-4FB4-CE45-85BA-F699BA78A3FB}"/>
              </a:ext>
            </a:extLst>
          </p:cNvPr>
          <p:cNvSpPr/>
          <p:nvPr/>
        </p:nvSpPr>
        <p:spPr>
          <a:xfrm>
            <a:off x="0" y="0"/>
            <a:ext cx="12191999"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lnSpc>
                <a:spcPct val="107000"/>
              </a:lnSpc>
              <a:spcAft>
                <a:spcPts val="800"/>
              </a:spcAft>
            </a:pPr>
            <a:r>
              <a:rPr lang="en-US" sz="6000" dirty="0"/>
              <a:t>4-Induction Training &amp; Operational Training</a:t>
            </a:r>
            <a:endParaRPr lang="en-GB" sz="6000" dirty="0"/>
          </a:p>
        </p:txBody>
      </p:sp>
    </p:spTree>
    <p:extLst>
      <p:ext uri="{BB962C8B-B14F-4D97-AF65-F5344CB8AC3E}">
        <p14:creationId xmlns:p14="http://schemas.microsoft.com/office/powerpoint/2010/main" val="1280591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Induction Training: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58804"/>
            <a:ext cx="11132820" cy="5310555"/>
          </a:xfrm>
        </p:spPr>
        <p:txBody>
          <a:bodyPr>
            <a:noAutofit/>
          </a:bodyPr>
          <a:lstStyle/>
          <a:p>
            <a:pPr marL="0" indent="0">
              <a:lnSpc>
                <a:spcPct val="107000"/>
              </a:lnSpc>
              <a:spcAft>
                <a:spcPts val="800"/>
              </a:spcAft>
              <a:buNone/>
            </a:pPr>
            <a:r>
              <a:rPr lang="en-US" sz="2000" dirty="0"/>
              <a:t>The </a:t>
            </a:r>
            <a:r>
              <a:rPr lang="en-US" sz="2000" dirty="0" err="1"/>
              <a:t>organisation</a:t>
            </a:r>
            <a:r>
              <a:rPr lang="en-US" sz="2000" dirty="0"/>
              <a:t> should deliver induction training regarding the conditions of employment and procedures for all employees.</a:t>
            </a:r>
          </a:p>
          <a:p>
            <a:pPr marL="0" indent="0">
              <a:lnSpc>
                <a:spcPct val="107000"/>
              </a:lnSpc>
              <a:spcAft>
                <a:spcPts val="800"/>
              </a:spcAft>
              <a:buNone/>
            </a:pPr>
            <a:r>
              <a:rPr lang="en-US" sz="2000" dirty="0"/>
              <a:t>This training should include:</a:t>
            </a:r>
          </a:p>
          <a:p>
            <a:pPr>
              <a:lnSpc>
                <a:spcPct val="107000"/>
              </a:lnSpc>
              <a:spcAft>
                <a:spcPts val="800"/>
              </a:spcAft>
            </a:pPr>
            <a:r>
              <a:rPr lang="en-US" sz="2000" dirty="0"/>
              <a:t>Company structure</a:t>
            </a:r>
          </a:p>
          <a:p>
            <a:pPr>
              <a:lnSpc>
                <a:spcPct val="107000"/>
              </a:lnSpc>
              <a:spcAft>
                <a:spcPts val="800"/>
              </a:spcAft>
            </a:pPr>
            <a:r>
              <a:rPr lang="en-US" sz="2000" dirty="0"/>
              <a:t>Company values, aims, and mission statement</a:t>
            </a:r>
          </a:p>
          <a:p>
            <a:pPr>
              <a:lnSpc>
                <a:spcPct val="107000"/>
              </a:lnSpc>
              <a:spcAft>
                <a:spcPts val="800"/>
              </a:spcAft>
            </a:pPr>
            <a:r>
              <a:rPr lang="en-US" sz="2000" dirty="0"/>
              <a:t>Pay and benefits</a:t>
            </a:r>
          </a:p>
          <a:p>
            <a:pPr>
              <a:lnSpc>
                <a:spcPct val="107000"/>
              </a:lnSpc>
              <a:spcAft>
                <a:spcPts val="800"/>
              </a:spcAft>
            </a:pPr>
            <a:r>
              <a:rPr lang="en-US" sz="2000" dirty="0"/>
              <a:t>Company policies and procedure</a:t>
            </a:r>
          </a:p>
          <a:p>
            <a:pPr marL="0" indent="0">
              <a:lnSpc>
                <a:spcPct val="107000"/>
              </a:lnSpc>
              <a:spcAft>
                <a:spcPts val="800"/>
              </a:spcAft>
              <a:buNone/>
            </a:pPr>
            <a:r>
              <a:rPr lang="en-US" sz="2000" dirty="0"/>
              <a:t> Note: Before the employee is given an assignment, the </a:t>
            </a:r>
            <a:r>
              <a:rPr lang="en-US" sz="2000" dirty="0" err="1"/>
              <a:t>organisation</a:t>
            </a:r>
            <a:r>
              <a:rPr lang="en-US" sz="2000" dirty="0"/>
              <a:t> should complete the induction training.</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889784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188641"/>
            <a:ext cx="10515600" cy="760291"/>
          </a:xfrm>
        </p:spPr>
        <p:txBody>
          <a:bodyPr/>
          <a:lstStyle/>
          <a:p>
            <a:pPr algn="ctr"/>
            <a:r>
              <a:rPr lang="en-US" sz="4400" b="1" dirty="0"/>
              <a:t>Operational Training / Emergency Response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948932"/>
            <a:ext cx="11132820" cy="5720427"/>
          </a:xfrm>
        </p:spPr>
        <p:txBody>
          <a:bodyPr>
            <a:noAutofit/>
          </a:bodyPr>
          <a:lstStyle/>
          <a:p>
            <a:pPr marL="0" indent="0">
              <a:lnSpc>
                <a:spcPct val="107000"/>
              </a:lnSpc>
              <a:spcAft>
                <a:spcPts val="800"/>
              </a:spcAft>
              <a:buNone/>
            </a:pPr>
            <a:r>
              <a:rPr lang="en-US" sz="1400" dirty="0"/>
              <a:t>A new threat level provides guidance for door security personnel on how to handle emergencies as divergent as performing first aid to a vulnerable person to responding appropriately to a terrorist attack or other large-scale emergency. </a:t>
            </a:r>
          </a:p>
          <a:p>
            <a:pPr>
              <a:lnSpc>
                <a:spcPct val="107000"/>
              </a:lnSpc>
              <a:spcBef>
                <a:spcPts val="0"/>
              </a:spcBef>
              <a:spcAft>
                <a:spcPts val="800"/>
              </a:spcAft>
            </a:pPr>
            <a:r>
              <a:rPr lang="en-US" sz="1400" dirty="0"/>
              <a:t>The </a:t>
            </a:r>
            <a:r>
              <a:rPr lang="en-US" sz="1400" dirty="0" err="1"/>
              <a:t>organisation</a:t>
            </a:r>
            <a:r>
              <a:rPr lang="en-US" sz="1400" dirty="0"/>
              <a:t> should provide training for all security officers, whether they are full-time or part-time, seasonal or casual employees. </a:t>
            </a:r>
          </a:p>
          <a:p>
            <a:pPr>
              <a:lnSpc>
                <a:spcPct val="107000"/>
              </a:lnSpc>
              <a:spcBef>
                <a:spcPts val="0"/>
              </a:spcBef>
              <a:spcAft>
                <a:spcPts val="800"/>
              </a:spcAft>
            </a:pPr>
            <a:r>
              <a:rPr lang="en-US" sz="1400" dirty="0"/>
              <a:t> The </a:t>
            </a:r>
            <a:r>
              <a:rPr lang="en-US" sz="1400" dirty="0" err="1"/>
              <a:t>organisation</a:t>
            </a:r>
            <a:r>
              <a:rPr lang="en-US" sz="1400" dirty="0"/>
              <a:t> should provide training before the start of operational duties. </a:t>
            </a:r>
          </a:p>
          <a:p>
            <a:pPr>
              <a:lnSpc>
                <a:spcPct val="107000"/>
              </a:lnSpc>
              <a:spcBef>
                <a:spcPts val="0"/>
              </a:spcBef>
              <a:spcAft>
                <a:spcPts val="800"/>
              </a:spcAft>
            </a:pPr>
            <a:r>
              <a:rPr lang="en-US" sz="1400" dirty="0"/>
              <a:t> A qualified trainer should present the training. </a:t>
            </a:r>
          </a:p>
          <a:p>
            <a:pPr>
              <a:lnSpc>
                <a:spcPct val="107000"/>
              </a:lnSpc>
              <a:spcBef>
                <a:spcPts val="0"/>
              </a:spcBef>
              <a:spcAft>
                <a:spcPts val="800"/>
              </a:spcAft>
            </a:pPr>
            <a:r>
              <a:rPr lang="en-US" sz="1400" dirty="0"/>
              <a:t> The training environment should be equipped with all the facilities to enable the training tasks.</a:t>
            </a:r>
          </a:p>
          <a:p>
            <a:pPr>
              <a:lnSpc>
                <a:spcPct val="107000"/>
              </a:lnSpc>
              <a:spcBef>
                <a:spcPts val="0"/>
              </a:spcBef>
              <a:spcAft>
                <a:spcPts val="800"/>
              </a:spcAft>
            </a:pPr>
            <a:r>
              <a:rPr lang="en-US" sz="1400" dirty="0"/>
              <a:t>Training should incorporate the duties and complexities of the role and cover the following:</a:t>
            </a:r>
          </a:p>
          <a:p>
            <a:pPr marL="800100" lvl="1" indent="-342900">
              <a:lnSpc>
                <a:spcPct val="107000"/>
              </a:lnSpc>
              <a:spcBef>
                <a:spcPts val="0"/>
              </a:spcBef>
              <a:spcAft>
                <a:spcPts val="800"/>
              </a:spcAft>
              <a:buFont typeface="+mj-lt"/>
              <a:buAutoNum type="alphaLcParenR"/>
            </a:pPr>
            <a:r>
              <a:rPr lang="en-US" sz="1000" dirty="0"/>
              <a:t>Introduction to the role</a:t>
            </a:r>
          </a:p>
          <a:p>
            <a:pPr marL="800100" lvl="1" indent="-342900">
              <a:lnSpc>
                <a:spcPct val="107000"/>
              </a:lnSpc>
              <a:spcBef>
                <a:spcPts val="0"/>
              </a:spcBef>
              <a:spcAft>
                <a:spcPts val="800"/>
              </a:spcAft>
              <a:buFont typeface="+mj-lt"/>
              <a:buAutoNum type="alphaLcParenR"/>
            </a:pPr>
            <a:r>
              <a:rPr lang="en-US" sz="1000" dirty="0"/>
              <a:t>Patrolling</a:t>
            </a:r>
          </a:p>
          <a:p>
            <a:pPr marL="800100" lvl="1" indent="-342900">
              <a:lnSpc>
                <a:spcPct val="107000"/>
              </a:lnSpc>
              <a:spcBef>
                <a:spcPts val="0"/>
              </a:spcBef>
              <a:spcAft>
                <a:spcPts val="800"/>
              </a:spcAft>
              <a:buFont typeface="+mj-lt"/>
              <a:buAutoNum type="alphaLcParenR"/>
            </a:pPr>
            <a:r>
              <a:rPr lang="en-US" sz="1000" dirty="0"/>
              <a:t>Access control</a:t>
            </a:r>
          </a:p>
          <a:p>
            <a:pPr marL="800100" lvl="1" indent="-342900">
              <a:lnSpc>
                <a:spcPct val="107000"/>
              </a:lnSpc>
              <a:spcBef>
                <a:spcPts val="0"/>
              </a:spcBef>
              <a:spcAft>
                <a:spcPts val="800"/>
              </a:spcAft>
              <a:buFont typeface="+mj-lt"/>
              <a:buAutoNum type="alphaLcParenR"/>
            </a:pPr>
            <a:r>
              <a:rPr lang="en-US" sz="1000" dirty="0"/>
              <a:t>Searching</a:t>
            </a:r>
          </a:p>
          <a:p>
            <a:pPr marL="800100" lvl="1" indent="-342900">
              <a:lnSpc>
                <a:spcPct val="107000"/>
              </a:lnSpc>
              <a:spcBef>
                <a:spcPts val="0"/>
              </a:spcBef>
              <a:spcAft>
                <a:spcPts val="800"/>
              </a:spcAft>
              <a:buFont typeface="+mj-lt"/>
              <a:buAutoNum type="alphaLcParenR"/>
            </a:pPr>
            <a:r>
              <a:rPr lang="en-US" sz="1000" dirty="0"/>
              <a:t>Security and emergency systems</a:t>
            </a:r>
          </a:p>
          <a:p>
            <a:pPr marL="800100" lvl="1" indent="-342900">
              <a:lnSpc>
                <a:spcPct val="107000"/>
              </a:lnSpc>
              <a:spcBef>
                <a:spcPts val="0"/>
              </a:spcBef>
              <a:spcAft>
                <a:spcPts val="800"/>
              </a:spcAft>
              <a:buFont typeface="+mj-lt"/>
              <a:buAutoNum type="alphaLcParenR"/>
            </a:pPr>
            <a:r>
              <a:rPr lang="en-US" sz="1000" dirty="0"/>
              <a:t>Fire safety</a:t>
            </a:r>
          </a:p>
          <a:p>
            <a:pPr marL="800100" lvl="1" indent="-342900">
              <a:lnSpc>
                <a:spcPct val="107000"/>
              </a:lnSpc>
              <a:spcBef>
                <a:spcPts val="0"/>
              </a:spcBef>
              <a:spcAft>
                <a:spcPts val="800"/>
              </a:spcAft>
              <a:buFont typeface="+mj-lt"/>
              <a:buAutoNum type="alphaLcParenR"/>
            </a:pPr>
            <a:r>
              <a:rPr lang="en-US" sz="1000" dirty="0"/>
              <a:t>Health and safety at work</a:t>
            </a:r>
          </a:p>
          <a:p>
            <a:pPr marL="800100" lvl="1" indent="-342900">
              <a:lnSpc>
                <a:spcPct val="107000"/>
              </a:lnSpc>
              <a:spcBef>
                <a:spcPts val="0"/>
              </a:spcBef>
              <a:spcAft>
                <a:spcPts val="800"/>
              </a:spcAft>
              <a:buFont typeface="+mj-lt"/>
              <a:buAutoNum type="alphaLcParenR"/>
            </a:pPr>
            <a:r>
              <a:rPr lang="en-US" sz="1000" dirty="0"/>
              <a:t>The law</a:t>
            </a:r>
          </a:p>
          <a:p>
            <a:pPr marL="800100" lvl="1" indent="-342900">
              <a:lnSpc>
                <a:spcPct val="107000"/>
              </a:lnSpc>
              <a:spcBef>
                <a:spcPts val="0"/>
              </a:spcBef>
              <a:spcAft>
                <a:spcPts val="800"/>
              </a:spcAft>
              <a:buFont typeface="+mj-lt"/>
              <a:buAutoNum type="alphaLcParenR"/>
            </a:pPr>
            <a:r>
              <a:rPr lang="en-US" sz="1000" dirty="0"/>
              <a:t>Emergencies</a:t>
            </a:r>
          </a:p>
          <a:p>
            <a:pPr marL="800100" lvl="1" indent="-342900">
              <a:lnSpc>
                <a:spcPct val="107000"/>
              </a:lnSpc>
              <a:spcBef>
                <a:spcPts val="0"/>
              </a:spcBef>
              <a:spcAft>
                <a:spcPts val="800"/>
              </a:spcAft>
              <a:buFont typeface="+mj-lt"/>
              <a:buAutoNum type="alphaLcParenR"/>
            </a:pPr>
            <a:r>
              <a:rPr lang="en-US" sz="1000" dirty="0"/>
              <a:t>Customer care and social skills</a:t>
            </a:r>
          </a:p>
          <a:p>
            <a:pPr marL="800100" lvl="1" indent="-342900">
              <a:lnSpc>
                <a:spcPct val="107000"/>
              </a:lnSpc>
              <a:spcBef>
                <a:spcPts val="0"/>
              </a:spcBef>
              <a:spcAft>
                <a:spcPts val="800"/>
              </a:spcAft>
              <a:buFont typeface="+mj-lt"/>
              <a:buAutoNum type="alphaLcParenR"/>
            </a:pPr>
            <a:r>
              <a:rPr lang="en-US" sz="1000" dirty="0"/>
              <a:t>Communication and reporting</a:t>
            </a:r>
          </a:p>
          <a:p>
            <a:pPr marL="800100" lvl="1" indent="-342900">
              <a:lnSpc>
                <a:spcPct val="107000"/>
              </a:lnSpc>
              <a:spcBef>
                <a:spcPts val="0"/>
              </a:spcBef>
              <a:spcAft>
                <a:spcPts val="800"/>
              </a:spcAft>
              <a:buFont typeface="+mj-lt"/>
              <a:buAutoNum type="alphaLcParenR"/>
            </a:pPr>
            <a:r>
              <a:rPr lang="en-US" sz="1000" dirty="0"/>
              <a:t>Equality and diversity</a:t>
            </a:r>
          </a:p>
          <a:p>
            <a:pPr marL="800100" lvl="1" indent="-342900">
              <a:lnSpc>
                <a:spcPct val="107000"/>
              </a:lnSpc>
              <a:spcBef>
                <a:spcPts val="0"/>
              </a:spcBef>
              <a:spcAft>
                <a:spcPts val="800"/>
              </a:spcAft>
              <a:buFont typeface="+mj-lt"/>
              <a:buAutoNum type="alphaLcParenR"/>
            </a:pPr>
            <a:r>
              <a:rPr lang="en-US" sz="1000" dirty="0"/>
              <a:t> Assignment-specific client requirements.</a:t>
            </a:r>
          </a:p>
          <a:p>
            <a:pPr marL="0" indent="0">
              <a:lnSpc>
                <a:spcPct val="107000"/>
              </a:lnSpc>
              <a:spcAft>
                <a:spcPts val="800"/>
              </a:spcAft>
              <a:buNone/>
            </a:pPr>
            <a:endParaRPr lang="en-US" sz="1600" dirty="0"/>
          </a:p>
          <a:p>
            <a:pPr marL="0" indent="0">
              <a:lnSpc>
                <a:spcPct val="107000"/>
              </a:lnSpc>
              <a:spcAft>
                <a:spcPts val="800"/>
              </a:spcAft>
              <a:buNone/>
            </a:pPr>
            <a:endParaRPr lang="en-US" sz="1600" dirty="0"/>
          </a:p>
          <a:p>
            <a:pPr marL="0" indent="0">
              <a:lnSpc>
                <a:spcPct val="107000"/>
              </a:lnSpc>
              <a:spcAft>
                <a:spcPts val="800"/>
              </a:spcAft>
              <a:buNone/>
            </a:pPr>
            <a:endParaRPr lang="en-US" sz="1600" dirty="0"/>
          </a:p>
          <a:p>
            <a:pPr marL="0" indent="0">
              <a:lnSpc>
                <a:spcPct val="107000"/>
              </a:lnSpc>
              <a:spcAft>
                <a:spcPts val="800"/>
              </a:spcAft>
              <a:buNone/>
            </a:pPr>
            <a:endParaRPr lang="en-US" sz="1600" dirty="0"/>
          </a:p>
        </p:txBody>
      </p:sp>
    </p:spTree>
    <p:extLst>
      <p:ext uri="{BB962C8B-B14F-4D97-AF65-F5344CB8AC3E}">
        <p14:creationId xmlns:p14="http://schemas.microsoft.com/office/powerpoint/2010/main" val="2907329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Assignment-Specific Training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499482"/>
            <a:ext cx="11132820" cy="5134072"/>
          </a:xfrm>
        </p:spPr>
        <p:txBody>
          <a:bodyPr>
            <a:noAutofit/>
          </a:bodyPr>
          <a:lstStyle/>
          <a:p>
            <a:pPr>
              <a:lnSpc>
                <a:spcPct val="107000"/>
              </a:lnSpc>
              <a:spcAft>
                <a:spcPts val="800"/>
              </a:spcAft>
            </a:pPr>
            <a:r>
              <a:rPr lang="en-US" sz="2000" dirty="0"/>
              <a:t>New officers on their first assignment, or officers transferring between tasks, should be offered tailored training on the needs of the trainee and the customer.</a:t>
            </a:r>
          </a:p>
          <a:p>
            <a:pPr>
              <a:lnSpc>
                <a:spcPct val="107000"/>
              </a:lnSpc>
              <a:spcAft>
                <a:spcPts val="800"/>
              </a:spcAft>
            </a:pPr>
            <a:r>
              <a:rPr lang="en-US" sz="2000" dirty="0"/>
              <a:t>A newly-selected security officer should be given various jobs to become familiar with the site requirements, typically not less than 8 hours. This period should reflected in the day and night shift pattern.</a:t>
            </a:r>
          </a:p>
          <a:p>
            <a:pPr>
              <a:lnSpc>
                <a:spcPct val="107000"/>
              </a:lnSpc>
              <a:spcAft>
                <a:spcPts val="800"/>
              </a:spcAft>
            </a:pPr>
            <a:r>
              <a:rPr lang="en-US" sz="2000" dirty="0"/>
              <a:t>Within the first three months, a qualified person should evaluate the ability of a security officer against the criteria of the </a:t>
            </a:r>
            <a:r>
              <a:rPr lang="en-US" sz="2000" dirty="0" err="1"/>
              <a:t>organisation</a:t>
            </a:r>
            <a:r>
              <a:rPr lang="en-US" sz="2000" dirty="0"/>
              <a:t>.</a:t>
            </a:r>
          </a:p>
          <a:p>
            <a:pPr>
              <a:lnSpc>
                <a:spcPct val="107000"/>
              </a:lnSpc>
              <a:spcAft>
                <a:spcPts val="800"/>
              </a:spcAft>
            </a:pPr>
            <a:r>
              <a:rPr lang="en-US" sz="2000" dirty="0"/>
              <a:t>The </a:t>
            </a:r>
            <a:r>
              <a:rPr lang="en-US" sz="2000" dirty="0" err="1"/>
              <a:t>organisation</a:t>
            </a:r>
            <a:r>
              <a:rPr lang="en-US" sz="2000" dirty="0"/>
              <a:t> should keep all training records</a:t>
            </a:r>
          </a:p>
        </p:txBody>
      </p:sp>
    </p:spTree>
    <p:extLst>
      <p:ext uri="{BB962C8B-B14F-4D97-AF65-F5344CB8AC3E}">
        <p14:creationId xmlns:p14="http://schemas.microsoft.com/office/powerpoint/2010/main" val="4052875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838200" y="365124"/>
            <a:ext cx="10515600" cy="760291"/>
          </a:xfrm>
        </p:spPr>
        <p:txBody>
          <a:bodyPr/>
          <a:lstStyle/>
          <a:p>
            <a:pPr algn="ctr"/>
            <a:r>
              <a:rPr lang="en-US" sz="4400" b="1" dirty="0"/>
              <a:t>Supervisory Training:</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125414"/>
            <a:ext cx="11132820" cy="5627077"/>
          </a:xfrm>
        </p:spPr>
        <p:txBody>
          <a:bodyPr>
            <a:noAutofit/>
          </a:bodyPr>
          <a:lstStyle/>
          <a:p>
            <a:pPr marL="0" indent="0">
              <a:lnSpc>
                <a:spcPct val="107000"/>
              </a:lnSpc>
              <a:spcBef>
                <a:spcPts val="0"/>
              </a:spcBef>
              <a:buNone/>
            </a:pPr>
            <a:r>
              <a:rPr lang="en-US" sz="2000" dirty="0"/>
              <a:t>The </a:t>
            </a:r>
            <a:r>
              <a:rPr lang="en-US" sz="2000" dirty="0" err="1"/>
              <a:t>organisation</a:t>
            </a:r>
            <a:r>
              <a:rPr lang="en-US" sz="2000" dirty="0"/>
              <a:t> should train supervisory employees to a high standard. Training should be focused on:</a:t>
            </a:r>
          </a:p>
          <a:p>
            <a:pPr marL="0" indent="0">
              <a:lnSpc>
                <a:spcPct val="107000"/>
              </a:lnSpc>
              <a:spcAft>
                <a:spcPts val="800"/>
              </a:spcAft>
              <a:buNone/>
            </a:pPr>
            <a:r>
              <a:rPr lang="en-US" sz="1600" dirty="0"/>
              <a:t>The role of a supervisor</a:t>
            </a:r>
          </a:p>
          <a:p>
            <a:pPr>
              <a:lnSpc>
                <a:spcPct val="107000"/>
              </a:lnSpc>
              <a:spcBef>
                <a:spcPts val="0"/>
              </a:spcBef>
            </a:pPr>
            <a:r>
              <a:rPr lang="en-US" sz="1400" dirty="0"/>
              <a:t>Leadership</a:t>
            </a:r>
          </a:p>
          <a:p>
            <a:pPr>
              <a:lnSpc>
                <a:spcPct val="107000"/>
              </a:lnSpc>
              <a:spcBef>
                <a:spcPts val="0"/>
              </a:spcBef>
            </a:pPr>
            <a:r>
              <a:rPr lang="en-US" sz="1400" dirty="0"/>
              <a:t>Decision making</a:t>
            </a:r>
          </a:p>
          <a:p>
            <a:pPr>
              <a:lnSpc>
                <a:spcPct val="107000"/>
              </a:lnSpc>
              <a:spcBef>
                <a:spcPts val="0"/>
              </a:spcBef>
            </a:pPr>
            <a:r>
              <a:rPr lang="en-US" sz="1400" dirty="0"/>
              <a:t>Problem-solving</a:t>
            </a:r>
          </a:p>
          <a:p>
            <a:pPr>
              <a:lnSpc>
                <a:spcPct val="107000"/>
              </a:lnSpc>
              <a:spcBef>
                <a:spcPts val="0"/>
              </a:spcBef>
            </a:pPr>
            <a:r>
              <a:rPr lang="en-US" sz="1400" dirty="0"/>
              <a:t>Communication skills</a:t>
            </a:r>
          </a:p>
          <a:p>
            <a:pPr>
              <a:lnSpc>
                <a:spcPct val="107000"/>
              </a:lnSpc>
              <a:spcBef>
                <a:spcPts val="0"/>
              </a:spcBef>
            </a:pPr>
            <a:r>
              <a:rPr lang="en-US" sz="1400" dirty="0"/>
              <a:t>Conducting a performance review</a:t>
            </a:r>
          </a:p>
          <a:p>
            <a:pPr>
              <a:lnSpc>
                <a:spcPct val="107000"/>
              </a:lnSpc>
              <a:spcBef>
                <a:spcPts val="0"/>
              </a:spcBef>
            </a:pPr>
            <a:r>
              <a:rPr lang="en-US" sz="1400" dirty="0"/>
              <a:t>Time management</a:t>
            </a:r>
          </a:p>
          <a:p>
            <a:pPr>
              <a:lnSpc>
                <a:spcPct val="107000"/>
              </a:lnSpc>
              <a:spcBef>
                <a:spcPts val="0"/>
              </a:spcBef>
            </a:pPr>
            <a:r>
              <a:rPr lang="en-US" sz="1400" dirty="0"/>
              <a:t>Customer service</a:t>
            </a:r>
          </a:p>
          <a:p>
            <a:pPr>
              <a:lnSpc>
                <a:spcPct val="107000"/>
              </a:lnSpc>
              <a:spcBef>
                <a:spcPts val="0"/>
              </a:spcBef>
            </a:pPr>
            <a:r>
              <a:rPr lang="en-US" sz="1400" dirty="0"/>
              <a:t>Knowledge of disciplinary methods</a:t>
            </a:r>
          </a:p>
          <a:p>
            <a:pPr>
              <a:lnSpc>
                <a:spcPct val="107000"/>
              </a:lnSpc>
              <a:spcBef>
                <a:spcPts val="0"/>
              </a:spcBef>
            </a:pPr>
            <a:r>
              <a:rPr lang="en-US" sz="1400" dirty="0"/>
              <a:t>Use of appropriate documentation</a:t>
            </a:r>
          </a:p>
          <a:p>
            <a:pPr>
              <a:lnSpc>
                <a:spcPct val="107000"/>
              </a:lnSpc>
              <a:spcBef>
                <a:spcPts val="0"/>
              </a:spcBef>
            </a:pPr>
            <a:r>
              <a:rPr lang="en-US" sz="1400" dirty="0"/>
              <a:t>Knowledge of escalation procedures.</a:t>
            </a:r>
          </a:p>
          <a:p>
            <a:pPr>
              <a:lnSpc>
                <a:spcPct val="107000"/>
              </a:lnSpc>
              <a:spcBef>
                <a:spcPts val="0"/>
              </a:spcBef>
            </a:pPr>
            <a:r>
              <a:rPr lang="en-US" sz="1400" dirty="0"/>
              <a:t>Incident Management </a:t>
            </a:r>
          </a:p>
          <a:p>
            <a:pPr marL="0" indent="0">
              <a:lnSpc>
                <a:spcPct val="107000"/>
              </a:lnSpc>
              <a:spcAft>
                <a:spcPts val="800"/>
              </a:spcAft>
              <a:buNone/>
            </a:pPr>
            <a:r>
              <a:rPr lang="en-US" sz="2000" dirty="0"/>
              <a:t>In addition, all staff are  encouraged to improve their level of knowledge in: </a:t>
            </a:r>
          </a:p>
          <a:p>
            <a:pPr>
              <a:lnSpc>
                <a:spcPct val="107000"/>
              </a:lnSpc>
              <a:spcBef>
                <a:spcPts val="0"/>
              </a:spcBef>
            </a:pPr>
            <a:r>
              <a:rPr lang="en-US" sz="1400" dirty="0"/>
              <a:t>Health and safety at work</a:t>
            </a:r>
          </a:p>
          <a:p>
            <a:pPr>
              <a:lnSpc>
                <a:spcPct val="107000"/>
              </a:lnSpc>
              <a:spcBef>
                <a:spcPts val="0"/>
              </a:spcBef>
            </a:pPr>
            <a:r>
              <a:rPr lang="en-US" sz="1400" dirty="0"/>
              <a:t>Protection of the public, premises and property</a:t>
            </a:r>
          </a:p>
          <a:p>
            <a:pPr>
              <a:lnSpc>
                <a:spcPct val="107000"/>
              </a:lnSpc>
              <a:spcBef>
                <a:spcPts val="0"/>
              </a:spcBef>
            </a:pPr>
            <a:r>
              <a:rPr lang="en-US" sz="1400" dirty="0"/>
              <a:t>Law</a:t>
            </a:r>
          </a:p>
          <a:p>
            <a:pPr>
              <a:lnSpc>
                <a:spcPct val="107000"/>
              </a:lnSpc>
              <a:spcBef>
                <a:spcPts val="0"/>
              </a:spcBef>
            </a:pPr>
            <a:r>
              <a:rPr lang="en-US" sz="1400" dirty="0"/>
              <a:t>Powers of Arrest</a:t>
            </a:r>
          </a:p>
          <a:p>
            <a:pPr marL="0" indent="0">
              <a:lnSpc>
                <a:spcPct val="107000"/>
              </a:lnSpc>
              <a:spcAft>
                <a:spcPts val="800"/>
              </a:spcAft>
              <a:buNone/>
            </a:pPr>
            <a:r>
              <a:rPr lang="en-US" sz="2000" dirty="0"/>
              <a:t> Supervisors should be assessed for competence and any remedial training if required. The </a:t>
            </a:r>
            <a:r>
              <a:rPr lang="en-US" sz="2000" dirty="0" err="1"/>
              <a:t>organisation</a:t>
            </a:r>
            <a:r>
              <a:rPr lang="en-US" sz="2000" dirty="0"/>
              <a:t> should maintain training records</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369399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Specialist Training:</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01897"/>
            <a:ext cx="11132820" cy="5112971"/>
          </a:xfrm>
        </p:spPr>
        <p:txBody>
          <a:bodyPr>
            <a:noAutofit/>
          </a:bodyPr>
          <a:lstStyle/>
          <a:p>
            <a:pPr>
              <a:lnSpc>
                <a:spcPct val="107000"/>
              </a:lnSpc>
              <a:spcAft>
                <a:spcPts val="800"/>
              </a:spcAft>
            </a:pPr>
            <a:r>
              <a:rPr lang="en-US" sz="2000" dirty="0"/>
              <a:t>Security officers engaged to perform specialist duties, such as </a:t>
            </a:r>
          </a:p>
          <a:p>
            <a:pPr lvl="1">
              <a:lnSpc>
                <a:spcPct val="107000"/>
              </a:lnSpc>
              <a:spcAft>
                <a:spcPts val="800"/>
              </a:spcAft>
            </a:pPr>
            <a:r>
              <a:rPr lang="en-US" sz="1600" dirty="0"/>
              <a:t>First aid</a:t>
            </a:r>
          </a:p>
          <a:p>
            <a:pPr lvl="1">
              <a:lnSpc>
                <a:spcPct val="107000"/>
              </a:lnSpc>
              <a:spcAft>
                <a:spcPts val="800"/>
              </a:spcAft>
            </a:pPr>
            <a:r>
              <a:rPr lang="en-US" sz="1600" dirty="0"/>
              <a:t>Banksman</a:t>
            </a:r>
          </a:p>
          <a:p>
            <a:pPr lvl="1">
              <a:lnSpc>
                <a:spcPct val="107000"/>
              </a:lnSpc>
              <a:spcAft>
                <a:spcPts val="800"/>
              </a:spcAft>
            </a:pPr>
            <a:r>
              <a:rPr lang="en-US" sz="1600" dirty="0"/>
              <a:t>Fire-fighting</a:t>
            </a:r>
          </a:p>
          <a:p>
            <a:pPr lvl="1">
              <a:lnSpc>
                <a:spcPct val="107000"/>
              </a:lnSpc>
              <a:spcAft>
                <a:spcPts val="800"/>
              </a:spcAft>
            </a:pPr>
            <a:r>
              <a:rPr lang="en-US" sz="1600" dirty="0"/>
              <a:t>Lift rescue</a:t>
            </a:r>
          </a:p>
          <a:p>
            <a:pPr marL="0" indent="0">
              <a:lnSpc>
                <a:spcPct val="107000"/>
              </a:lnSpc>
              <a:spcAft>
                <a:spcPts val="800"/>
              </a:spcAft>
              <a:buNone/>
            </a:pPr>
            <a:r>
              <a:rPr lang="en-US" sz="2000" dirty="0"/>
              <a:t>should be expertly trained.</a:t>
            </a:r>
          </a:p>
          <a:p>
            <a:pPr>
              <a:lnSpc>
                <a:spcPct val="107000"/>
              </a:lnSpc>
              <a:spcAft>
                <a:spcPts val="800"/>
              </a:spcAft>
            </a:pPr>
            <a:r>
              <a:rPr lang="en-US" sz="2000" dirty="0"/>
              <a:t>Training should have all appropriate equipment available. </a:t>
            </a:r>
          </a:p>
          <a:p>
            <a:pPr>
              <a:lnSpc>
                <a:spcPct val="107000"/>
              </a:lnSpc>
              <a:spcAft>
                <a:spcPts val="800"/>
              </a:spcAft>
            </a:pPr>
            <a:r>
              <a:rPr lang="en-US" sz="2000" dirty="0"/>
              <a:t>The </a:t>
            </a:r>
            <a:r>
              <a:rPr lang="en-US" sz="2000" dirty="0" err="1"/>
              <a:t>organisation</a:t>
            </a:r>
            <a:r>
              <a:rPr lang="en-US" sz="2000" dirty="0"/>
              <a:t> should keep all training records</a:t>
            </a:r>
          </a:p>
        </p:txBody>
      </p:sp>
    </p:spTree>
    <p:extLst>
      <p:ext uri="{BB962C8B-B14F-4D97-AF65-F5344CB8AC3E}">
        <p14:creationId xmlns:p14="http://schemas.microsoft.com/office/powerpoint/2010/main" val="511244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Takeovers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01897"/>
            <a:ext cx="11132820" cy="5112971"/>
          </a:xfrm>
        </p:spPr>
        <p:txBody>
          <a:bodyPr>
            <a:noAutofit/>
          </a:bodyPr>
          <a:lstStyle/>
          <a:p>
            <a:pPr>
              <a:lnSpc>
                <a:spcPct val="107000"/>
              </a:lnSpc>
              <a:spcAft>
                <a:spcPts val="800"/>
              </a:spcAft>
            </a:pPr>
            <a:r>
              <a:rPr lang="en-US" sz="2000" dirty="0"/>
              <a:t>If employees are hired through a takeover, the acquiring </a:t>
            </a:r>
            <a:r>
              <a:rPr lang="en-US" sz="2000" dirty="0" err="1"/>
              <a:t>organisation</a:t>
            </a:r>
            <a:r>
              <a:rPr lang="en-US" sz="2000" dirty="0"/>
              <a:t> should;</a:t>
            </a:r>
          </a:p>
          <a:p>
            <a:pPr marL="0" indent="0">
              <a:lnSpc>
                <a:spcPct val="107000"/>
              </a:lnSpc>
              <a:spcAft>
                <a:spcPts val="800"/>
              </a:spcAft>
              <a:buNone/>
            </a:pPr>
            <a:endParaRPr lang="en-US" sz="2000" dirty="0"/>
          </a:p>
          <a:p>
            <a:pPr marL="0" indent="0">
              <a:lnSpc>
                <a:spcPct val="107000"/>
              </a:lnSpc>
              <a:spcAft>
                <a:spcPts val="800"/>
              </a:spcAft>
              <a:buNone/>
            </a:pPr>
            <a:r>
              <a:rPr lang="en-US" sz="2000" dirty="0"/>
              <a:t>name their training needs by leading a training needs analysis with a specific training policy.</a:t>
            </a:r>
          </a:p>
          <a:p>
            <a:pPr marL="0" indent="0">
              <a:lnSpc>
                <a:spcPct val="107000"/>
              </a:lnSpc>
              <a:spcAft>
                <a:spcPts val="800"/>
              </a:spcAft>
              <a:buNone/>
            </a:pPr>
            <a:r>
              <a:rPr lang="en-US" sz="2000" dirty="0"/>
              <a:t> </a:t>
            </a:r>
          </a:p>
          <a:p>
            <a:pPr>
              <a:lnSpc>
                <a:spcPct val="107000"/>
              </a:lnSpc>
              <a:spcAft>
                <a:spcPts val="800"/>
              </a:spcAft>
            </a:pPr>
            <a:r>
              <a:rPr lang="en-US" sz="2000" dirty="0"/>
              <a:t>Employees acquired through takeover are not exempt from the induction training.</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2883963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Refresher Training:</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456642"/>
            <a:ext cx="11132820" cy="5112971"/>
          </a:xfrm>
        </p:spPr>
        <p:txBody>
          <a:bodyPr>
            <a:noAutofit/>
          </a:bodyPr>
          <a:lstStyle/>
          <a:p>
            <a:pPr>
              <a:lnSpc>
                <a:spcPct val="107000"/>
              </a:lnSpc>
              <a:spcAft>
                <a:spcPts val="800"/>
              </a:spcAft>
            </a:pPr>
            <a:r>
              <a:rPr lang="en-US" sz="2000" dirty="0"/>
              <a:t> All employees should take a refresher course and/or development training for the role annually. </a:t>
            </a:r>
          </a:p>
          <a:p>
            <a:pPr>
              <a:lnSpc>
                <a:spcPct val="107000"/>
              </a:lnSpc>
              <a:spcAft>
                <a:spcPts val="800"/>
              </a:spcAft>
            </a:pPr>
            <a:r>
              <a:rPr lang="en-US" sz="2000" dirty="0"/>
              <a:t> The </a:t>
            </a:r>
            <a:r>
              <a:rPr lang="en-US" sz="2000" dirty="0" err="1"/>
              <a:t>organisation</a:t>
            </a:r>
            <a:r>
              <a:rPr lang="en-US" sz="2000" dirty="0"/>
              <a:t> should monitor the performance of all employees. </a:t>
            </a:r>
          </a:p>
          <a:p>
            <a:pPr>
              <a:lnSpc>
                <a:spcPct val="107000"/>
              </a:lnSpc>
              <a:spcAft>
                <a:spcPts val="800"/>
              </a:spcAft>
            </a:pPr>
            <a:r>
              <a:rPr lang="en-US" sz="2000" dirty="0"/>
              <a:t>If an employee's performance is inadequate, a qualified person should provide refresher training.</a:t>
            </a:r>
          </a:p>
          <a:p>
            <a:pPr>
              <a:lnSpc>
                <a:spcPct val="107000"/>
              </a:lnSpc>
              <a:spcAft>
                <a:spcPts val="800"/>
              </a:spcAft>
            </a:pPr>
            <a:r>
              <a:rPr lang="en-US" sz="2000" dirty="0"/>
              <a:t>If there is a change in methods, procedures or legislation, security officers should be retained to a proficient level by competent persons as soon as possible.</a:t>
            </a:r>
          </a:p>
          <a:p>
            <a:pPr>
              <a:lnSpc>
                <a:spcPct val="107000"/>
              </a:lnSpc>
              <a:spcAft>
                <a:spcPts val="800"/>
              </a:spcAft>
            </a:pPr>
            <a:r>
              <a:rPr lang="en-US" sz="2000" dirty="0"/>
              <a:t>If there is a change to procedures or legislation, security officers should be retained. If possible, training should occur before changes are implemented.</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4103497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Additional Trainings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25454"/>
            <a:ext cx="11132820" cy="4789414"/>
          </a:xfrm>
        </p:spPr>
        <p:txBody>
          <a:bodyPr>
            <a:noAutofit/>
          </a:bodyPr>
          <a:lstStyle/>
          <a:p>
            <a:pPr marL="0" indent="0">
              <a:lnSpc>
                <a:spcPct val="107000"/>
              </a:lnSpc>
              <a:spcAft>
                <a:spcPts val="800"/>
              </a:spcAft>
              <a:buNone/>
            </a:pPr>
            <a:r>
              <a:rPr lang="en-US" sz="2000" dirty="0" err="1"/>
              <a:t>Organisations</a:t>
            </a:r>
            <a:r>
              <a:rPr lang="en-US" sz="2000" dirty="0"/>
              <a:t> ensure that door supervisors obtain additional skills, which could</a:t>
            </a:r>
          </a:p>
          <a:p>
            <a:pPr marL="0" indent="0">
              <a:lnSpc>
                <a:spcPct val="107000"/>
              </a:lnSpc>
              <a:spcAft>
                <a:spcPts val="800"/>
              </a:spcAft>
              <a:buNone/>
            </a:pPr>
            <a:r>
              <a:rPr lang="en-US" sz="2000" dirty="0"/>
              <a:t> Include:</a:t>
            </a:r>
          </a:p>
          <a:p>
            <a:pPr lvl="1">
              <a:lnSpc>
                <a:spcPct val="107000"/>
              </a:lnSpc>
              <a:spcAft>
                <a:spcPts val="800"/>
              </a:spcAft>
            </a:pPr>
            <a:r>
              <a:rPr lang="en-US" sz="1600" dirty="0"/>
              <a:t> First aid</a:t>
            </a:r>
          </a:p>
          <a:p>
            <a:pPr lvl="1">
              <a:lnSpc>
                <a:spcPct val="107000"/>
              </a:lnSpc>
              <a:spcAft>
                <a:spcPts val="800"/>
              </a:spcAft>
            </a:pPr>
            <a:r>
              <a:rPr lang="en-US" sz="1600" dirty="0"/>
              <a:t>Data protection</a:t>
            </a:r>
          </a:p>
          <a:p>
            <a:pPr lvl="1">
              <a:lnSpc>
                <a:spcPct val="107000"/>
              </a:lnSpc>
              <a:spcAft>
                <a:spcPts val="800"/>
              </a:spcAft>
            </a:pPr>
            <a:r>
              <a:rPr lang="en-US" sz="1600" dirty="0"/>
              <a:t>Crime scene preservation</a:t>
            </a:r>
          </a:p>
          <a:p>
            <a:pPr lvl="1">
              <a:lnSpc>
                <a:spcPct val="107000"/>
              </a:lnSpc>
              <a:spcAft>
                <a:spcPts val="800"/>
              </a:spcAft>
            </a:pPr>
            <a:r>
              <a:rPr lang="en-US" sz="1600" dirty="0"/>
              <a:t>Customer service</a:t>
            </a:r>
          </a:p>
          <a:p>
            <a:pPr lvl="1">
              <a:lnSpc>
                <a:spcPct val="107000"/>
              </a:lnSpc>
              <a:spcAft>
                <a:spcPts val="800"/>
              </a:spcAft>
            </a:pPr>
            <a:r>
              <a:rPr lang="en-US" sz="1600" dirty="0"/>
              <a:t>Incident reporting</a:t>
            </a:r>
          </a:p>
          <a:p>
            <a:pPr lvl="1">
              <a:lnSpc>
                <a:spcPct val="107000"/>
              </a:lnSpc>
              <a:spcAft>
                <a:spcPts val="800"/>
              </a:spcAft>
            </a:pPr>
            <a:r>
              <a:rPr lang="en-US" sz="1600" dirty="0"/>
              <a:t>Age verification, including The Proof of Age Standards Scheme3</a:t>
            </a:r>
          </a:p>
          <a:p>
            <a:pPr lvl="1">
              <a:lnSpc>
                <a:spcPct val="107000"/>
              </a:lnSpc>
              <a:spcAft>
                <a:spcPts val="800"/>
              </a:spcAft>
            </a:pPr>
            <a:r>
              <a:rPr lang="en-US" sz="1600" dirty="0"/>
              <a:t>Managing vulnerable people; and </a:t>
            </a:r>
          </a:p>
          <a:p>
            <a:pPr lvl="1">
              <a:lnSpc>
                <a:spcPct val="107000"/>
              </a:lnSpc>
              <a:spcAft>
                <a:spcPts val="800"/>
              </a:spcAft>
            </a:pPr>
            <a:r>
              <a:rPr lang="en-US" sz="1600" dirty="0"/>
              <a:t>Counter terrorism awareness </a:t>
            </a:r>
          </a:p>
        </p:txBody>
      </p:sp>
    </p:spTree>
    <p:extLst>
      <p:ext uri="{BB962C8B-B14F-4D97-AF65-F5344CB8AC3E}">
        <p14:creationId xmlns:p14="http://schemas.microsoft.com/office/powerpoint/2010/main" val="202914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Others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25454"/>
            <a:ext cx="11132820" cy="4789414"/>
          </a:xfrm>
        </p:spPr>
        <p:txBody>
          <a:bodyPr>
            <a:noAutofit/>
          </a:bodyPr>
          <a:lstStyle/>
          <a:p>
            <a:pPr marL="0" indent="0">
              <a:lnSpc>
                <a:spcPct val="107000"/>
              </a:lnSpc>
              <a:spcAft>
                <a:spcPts val="800"/>
              </a:spcAft>
              <a:buNone/>
            </a:pPr>
            <a:r>
              <a:rPr lang="en-US" sz="2000" dirty="0"/>
              <a:t>Continuous Professional Development (CPD)</a:t>
            </a:r>
          </a:p>
          <a:p>
            <a:pPr marL="0" indent="0">
              <a:lnSpc>
                <a:spcPct val="107000"/>
              </a:lnSpc>
              <a:spcAft>
                <a:spcPts val="800"/>
              </a:spcAft>
              <a:buNone/>
            </a:pPr>
            <a:endParaRPr lang="en-US" sz="2000" dirty="0"/>
          </a:p>
          <a:p>
            <a:pPr>
              <a:lnSpc>
                <a:spcPct val="107000"/>
              </a:lnSpc>
              <a:spcAft>
                <a:spcPts val="800"/>
              </a:spcAft>
            </a:pPr>
            <a:r>
              <a:rPr lang="en-US" sz="2000" dirty="0"/>
              <a:t> The </a:t>
            </a:r>
            <a:r>
              <a:rPr lang="en-US" sz="2000" dirty="0" err="1"/>
              <a:t>organisation</a:t>
            </a:r>
            <a:r>
              <a:rPr lang="en-US" sz="2000" dirty="0"/>
              <a:t> should encourage employees to continue sector-specific CPD.</a:t>
            </a:r>
          </a:p>
          <a:p>
            <a:pPr>
              <a:lnSpc>
                <a:spcPct val="107000"/>
              </a:lnSpc>
              <a:spcAft>
                <a:spcPts val="800"/>
              </a:spcAft>
            </a:pPr>
            <a:r>
              <a:rPr lang="en-US" sz="2000" dirty="0"/>
              <a:t> Training Records </a:t>
            </a:r>
          </a:p>
          <a:p>
            <a:pPr>
              <a:lnSpc>
                <a:spcPct val="107000"/>
              </a:lnSpc>
              <a:spcAft>
                <a:spcPts val="800"/>
              </a:spcAft>
            </a:pPr>
            <a:r>
              <a:rPr lang="en-US" sz="2000" dirty="0"/>
              <a:t>The </a:t>
            </a:r>
            <a:r>
              <a:rPr lang="en-US" sz="2000" dirty="0" err="1"/>
              <a:t>organisation</a:t>
            </a:r>
            <a:r>
              <a:rPr lang="en-US" sz="2000" dirty="0"/>
              <a:t> should save records for all training materials and be retained as hard copy.</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4041392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522A9D-5AA3-D411-D370-CEC72BF3206F}"/>
              </a:ext>
            </a:extLst>
          </p:cNvPr>
          <p:cNvSpPr/>
          <p:nvPr/>
        </p:nvSpPr>
        <p:spPr>
          <a:xfrm>
            <a:off x="-191911" y="0"/>
            <a:ext cx="12383911"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indent="228600">
              <a:lnSpc>
                <a:spcPct val="107000"/>
              </a:lnSpc>
              <a:spcAft>
                <a:spcPts val="800"/>
              </a:spcAft>
            </a:pPr>
            <a:r>
              <a:rPr lang="en-US" sz="6000" dirty="0"/>
              <a:t>               5. SIA License Checks </a:t>
            </a:r>
            <a:endParaRPr lang="en-GB" sz="6000" dirty="0"/>
          </a:p>
        </p:txBody>
      </p:sp>
    </p:spTree>
    <p:extLst>
      <p:ext uri="{BB962C8B-B14F-4D97-AF65-F5344CB8AC3E}">
        <p14:creationId xmlns:p14="http://schemas.microsoft.com/office/powerpoint/2010/main" val="760534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SIA License Checks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25454"/>
            <a:ext cx="11132820" cy="4789414"/>
          </a:xfrm>
        </p:spPr>
        <p:txBody>
          <a:bodyPr>
            <a:noAutofit/>
          </a:bodyPr>
          <a:lstStyle/>
          <a:p>
            <a:pPr>
              <a:lnSpc>
                <a:spcPct val="107000"/>
              </a:lnSpc>
              <a:spcAft>
                <a:spcPts val="800"/>
              </a:spcAft>
            </a:pPr>
            <a:r>
              <a:rPr lang="en-US" sz="2000" dirty="0"/>
              <a:t>Sia licenses for all staff must be checked against SIA records at least once in a month</a:t>
            </a:r>
          </a:p>
          <a:p>
            <a:pPr marL="0" indent="0">
              <a:lnSpc>
                <a:spcPct val="107000"/>
              </a:lnSpc>
              <a:spcAft>
                <a:spcPts val="800"/>
              </a:spcAft>
              <a:buNone/>
            </a:pPr>
            <a:r>
              <a:rPr lang="en-US" sz="2000" dirty="0"/>
              <a:t>Note :</a:t>
            </a:r>
          </a:p>
          <a:p>
            <a:pPr marL="0" indent="0">
              <a:lnSpc>
                <a:spcPct val="107000"/>
              </a:lnSpc>
              <a:spcAft>
                <a:spcPts val="800"/>
              </a:spcAft>
              <a:buNone/>
            </a:pPr>
            <a:r>
              <a:rPr lang="en-US" sz="2000" dirty="0"/>
              <a:t>Failure to renew a license or meet the SIA's requirements during the annual checks can result in penalties including;</a:t>
            </a:r>
          </a:p>
          <a:p>
            <a:pPr lvl="1">
              <a:lnSpc>
                <a:spcPct val="107000"/>
              </a:lnSpc>
              <a:spcAft>
                <a:spcPts val="800"/>
              </a:spcAft>
            </a:pPr>
            <a:r>
              <a:rPr lang="en-US" sz="1600" dirty="0"/>
              <a:t>Fines</a:t>
            </a:r>
          </a:p>
          <a:p>
            <a:pPr lvl="1">
              <a:lnSpc>
                <a:spcPct val="107000"/>
              </a:lnSpc>
              <a:spcAft>
                <a:spcPts val="800"/>
              </a:spcAft>
            </a:pPr>
            <a:r>
              <a:rPr lang="en-US" sz="1600" dirty="0"/>
              <a:t>Suspension</a:t>
            </a:r>
          </a:p>
          <a:p>
            <a:pPr lvl="1">
              <a:lnSpc>
                <a:spcPct val="107000"/>
              </a:lnSpc>
              <a:spcAft>
                <a:spcPts val="800"/>
              </a:spcAft>
            </a:pPr>
            <a:r>
              <a:rPr lang="en-US" sz="1600" dirty="0"/>
              <a:t>OR revocation of the license. </a:t>
            </a:r>
          </a:p>
          <a:p>
            <a:pPr marL="0" indent="0">
              <a:lnSpc>
                <a:spcPct val="107000"/>
              </a:lnSpc>
              <a:spcAft>
                <a:spcPts val="800"/>
              </a:spcAft>
              <a:buNone/>
            </a:pPr>
            <a:r>
              <a:rPr lang="en-US" sz="2000" dirty="0"/>
              <a:t>Employers may also face penalties for employing individuals without valid licenses</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070551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EBEB84-EBCF-E9F9-F631-7A378DDB6541}"/>
              </a:ext>
            </a:extLst>
          </p:cNvPr>
          <p:cNvSpPr/>
          <p:nvPr/>
        </p:nvSpPr>
        <p:spPr>
          <a:xfrm>
            <a:off x="0" y="0"/>
            <a:ext cx="12191999"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28600" algn="ctr">
              <a:lnSpc>
                <a:spcPct val="115000"/>
              </a:lnSpc>
              <a:spcAft>
                <a:spcPts val="800"/>
              </a:spcAft>
            </a:pPr>
            <a:r>
              <a:rPr lang="en-US" sz="6000" dirty="0"/>
              <a:t>6 - Service</a:t>
            </a:r>
            <a:endParaRPr lang="en-GB" sz="6000" dirty="0"/>
          </a:p>
        </p:txBody>
      </p:sp>
    </p:spTree>
    <p:extLst>
      <p:ext uri="{BB962C8B-B14F-4D97-AF65-F5344CB8AC3E}">
        <p14:creationId xmlns:p14="http://schemas.microsoft.com/office/powerpoint/2010/main" val="1368333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Contacting Potential Customers:</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25454"/>
            <a:ext cx="11132820" cy="4789414"/>
          </a:xfrm>
        </p:spPr>
        <p:txBody>
          <a:bodyPr>
            <a:noAutofit/>
          </a:bodyPr>
          <a:lstStyle/>
          <a:p>
            <a:pPr marL="0" indent="0">
              <a:lnSpc>
                <a:spcPct val="107000"/>
              </a:lnSpc>
              <a:spcAft>
                <a:spcPts val="800"/>
              </a:spcAft>
              <a:buNone/>
            </a:pPr>
            <a:r>
              <a:rPr lang="en-US" sz="2000" dirty="0"/>
              <a:t>When contacting customers, the purpose of contact should be made clear: </a:t>
            </a:r>
          </a:p>
          <a:p>
            <a:pPr marL="0" indent="0">
              <a:lnSpc>
                <a:spcPct val="107000"/>
              </a:lnSpc>
              <a:spcAft>
                <a:spcPts val="800"/>
              </a:spcAft>
              <a:buNone/>
            </a:pPr>
            <a:r>
              <a:rPr lang="en-US" sz="2000" dirty="0"/>
              <a:t> </a:t>
            </a:r>
          </a:p>
          <a:p>
            <a:pPr>
              <a:lnSpc>
                <a:spcPct val="107000"/>
              </a:lnSpc>
              <a:spcAft>
                <a:spcPts val="800"/>
              </a:spcAft>
            </a:pPr>
            <a:r>
              <a:rPr lang="en-US" sz="2000" dirty="0"/>
              <a:t>The name of the </a:t>
            </a:r>
            <a:r>
              <a:rPr lang="en-US" sz="2000" dirty="0" err="1"/>
              <a:t>organisation</a:t>
            </a:r>
            <a:r>
              <a:rPr lang="en-US" sz="2000" dirty="0"/>
              <a:t> and the name of the individual representing the </a:t>
            </a:r>
            <a:r>
              <a:rPr lang="en-US" sz="2000" dirty="0" err="1"/>
              <a:t>organisation</a:t>
            </a:r>
            <a:r>
              <a:rPr lang="en-US" sz="2000" dirty="0"/>
              <a:t> should be given.</a:t>
            </a:r>
          </a:p>
          <a:p>
            <a:pPr>
              <a:lnSpc>
                <a:spcPct val="107000"/>
              </a:lnSpc>
              <a:spcAft>
                <a:spcPts val="800"/>
              </a:spcAft>
            </a:pPr>
            <a:r>
              <a:rPr lang="en-US" sz="2000" dirty="0"/>
              <a:t>The </a:t>
            </a:r>
            <a:r>
              <a:rPr lang="en-US" sz="2000" dirty="0" err="1"/>
              <a:t>organisation</a:t>
            </a:r>
            <a:r>
              <a:rPr lang="en-US" sz="2000" dirty="0"/>
              <a:t> should give contact details for the enquiring individual to the customer.</a:t>
            </a:r>
          </a:p>
          <a:p>
            <a:pPr>
              <a:lnSpc>
                <a:spcPct val="107000"/>
              </a:lnSpc>
              <a:spcAft>
                <a:spcPts val="800"/>
              </a:spcAft>
            </a:pPr>
            <a:r>
              <a:rPr lang="en-US" sz="2000" dirty="0"/>
              <a:t>Customers can make generic inquiries; however, sensitive information should be kept private</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2777708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Company Information:</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44100"/>
            <a:ext cx="11132820" cy="5323986"/>
          </a:xfrm>
        </p:spPr>
        <p:txBody>
          <a:bodyPr>
            <a:noAutofit/>
          </a:bodyPr>
          <a:lstStyle/>
          <a:p>
            <a:pPr marL="0" indent="0">
              <a:lnSpc>
                <a:spcPct val="107000"/>
              </a:lnSpc>
              <a:spcAft>
                <a:spcPts val="800"/>
              </a:spcAft>
              <a:buNone/>
            </a:pPr>
            <a:r>
              <a:rPr lang="en-US" sz="2000" dirty="0"/>
              <a:t>The </a:t>
            </a:r>
            <a:r>
              <a:rPr lang="en-US" sz="2000" dirty="0" err="1"/>
              <a:t>organisation</a:t>
            </a:r>
            <a:r>
              <a:rPr lang="en-US" sz="2000" dirty="0"/>
              <a:t> should provide customers with enough information for them to make an informed decision. </a:t>
            </a:r>
          </a:p>
          <a:p>
            <a:pPr marL="0" indent="0">
              <a:lnSpc>
                <a:spcPct val="107000"/>
              </a:lnSpc>
              <a:spcAft>
                <a:spcPts val="800"/>
              </a:spcAft>
              <a:buNone/>
            </a:pPr>
            <a:r>
              <a:rPr lang="en-US" sz="2000" dirty="0"/>
              <a:t>The information provided should be:</a:t>
            </a:r>
          </a:p>
          <a:p>
            <a:pPr>
              <a:lnSpc>
                <a:spcPct val="107000"/>
              </a:lnSpc>
              <a:spcAft>
                <a:spcPts val="800"/>
              </a:spcAft>
            </a:pPr>
            <a:r>
              <a:rPr lang="en-US" sz="2000" dirty="0"/>
              <a:t>The registered full company name, address, company number, date, location of registration, and whether the </a:t>
            </a:r>
            <a:r>
              <a:rPr lang="en-US" sz="2000" dirty="0" err="1"/>
              <a:t>organisation</a:t>
            </a:r>
            <a:r>
              <a:rPr lang="en-US" sz="2000" dirty="0"/>
              <a:t> is an incorporated company</a:t>
            </a:r>
          </a:p>
          <a:p>
            <a:pPr>
              <a:lnSpc>
                <a:spcPct val="107000"/>
              </a:lnSpc>
              <a:spcAft>
                <a:spcPts val="800"/>
              </a:spcAft>
            </a:pPr>
            <a:r>
              <a:rPr lang="en-US" sz="2000" dirty="0"/>
              <a:t>VAT registration number</a:t>
            </a:r>
          </a:p>
          <a:p>
            <a:pPr>
              <a:lnSpc>
                <a:spcPct val="107000"/>
              </a:lnSpc>
              <a:spcAft>
                <a:spcPts val="800"/>
              </a:spcAft>
            </a:pPr>
            <a:r>
              <a:rPr lang="en-US" sz="2000" dirty="0"/>
              <a:t>Any previous name(s) of the organization</a:t>
            </a:r>
          </a:p>
          <a:p>
            <a:pPr>
              <a:lnSpc>
                <a:spcPct val="107000"/>
              </a:lnSpc>
              <a:spcAft>
                <a:spcPts val="800"/>
              </a:spcAft>
            </a:pPr>
            <a:r>
              <a:rPr lang="en-US" sz="2000" dirty="0"/>
              <a:t>The details of any parent </a:t>
            </a:r>
            <a:r>
              <a:rPr lang="en-US" sz="2000" dirty="0" err="1"/>
              <a:t>organisation</a:t>
            </a:r>
            <a:r>
              <a:rPr lang="en-US" sz="2000" dirty="0"/>
              <a:t>, such as an immediate holding company or ultimate holding company</a:t>
            </a:r>
          </a:p>
          <a:p>
            <a:pPr>
              <a:lnSpc>
                <a:spcPct val="107000"/>
              </a:lnSpc>
              <a:spcAft>
                <a:spcPts val="800"/>
              </a:spcAft>
            </a:pPr>
            <a:r>
              <a:rPr lang="en-US" sz="2000" dirty="0"/>
              <a:t>The details of trade association membership, compliance with industry standards, and/or details of certification</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2295854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Pre-quotation survey of a premises /Event :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44100"/>
            <a:ext cx="11132820" cy="5323986"/>
          </a:xfrm>
        </p:spPr>
        <p:txBody>
          <a:bodyPr>
            <a:noAutofit/>
          </a:bodyPr>
          <a:lstStyle/>
          <a:p>
            <a:pPr marL="0" indent="0">
              <a:lnSpc>
                <a:spcPct val="107000"/>
              </a:lnSpc>
              <a:spcAft>
                <a:spcPts val="800"/>
              </a:spcAft>
              <a:buNone/>
            </a:pPr>
            <a:r>
              <a:rPr lang="en-US" sz="2000" dirty="0"/>
              <a:t>Before submitting a quotation:</a:t>
            </a:r>
          </a:p>
          <a:p>
            <a:pPr marL="0" indent="0">
              <a:lnSpc>
                <a:spcPct val="107000"/>
              </a:lnSpc>
              <a:spcAft>
                <a:spcPts val="800"/>
              </a:spcAft>
              <a:buNone/>
            </a:pPr>
            <a:r>
              <a:rPr lang="en-US" sz="2000" dirty="0"/>
              <a:t> The </a:t>
            </a:r>
            <a:r>
              <a:rPr lang="en-US" sz="2000" dirty="0" err="1"/>
              <a:t>organisation</a:t>
            </a:r>
            <a:r>
              <a:rPr lang="en-US" sz="2000" dirty="0"/>
              <a:t> should offer a pre-quotation survey to know the customer's terms and any health and safety and security risks.</a:t>
            </a:r>
          </a:p>
          <a:p>
            <a:pPr>
              <a:lnSpc>
                <a:spcPct val="107000"/>
              </a:lnSpc>
              <a:spcAft>
                <a:spcPts val="800"/>
              </a:spcAft>
            </a:pPr>
            <a:r>
              <a:rPr lang="en-US" sz="2000" dirty="0"/>
              <a:t>This survey should be used to identify health and safety risks that there may be at the premises and should include information from prior risk assessments carried out by authorities such as the police, fire authorities, licensing authority or the previous service provider.</a:t>
            </a:r>
          </a:p>
          <a:p>
            <a:pPr>
              <a:lnSpc>
                <a:spcPct val="107000"/>
              </a:lnSpc>
              <a:spcAft>
                <a:spcPts val="800"/>
              </a:spcAft>
            </a:pPr>
            <a:r>
              <a:rPr lang="en-US" sz="2000" dirty="0"/>
              <a:t>Risk assessment should be carried out by experienced person having valid certification</a:t>
            </a:r>
          </a:p>
          <a:p>
            <a:pPr>
              <a:lnSpc>
                <a:spcPct val="107000"/>
              </a:lnSpc>
              <a:spcAft>
                <a:spcPts val="800"/>
              </a:spcAft>
            </a:pPr>
            <a:r>
              <a:rPr lang="en-US" sz="2000" dirty="0"/>
              <a:t>This should include consideration of the individual's experience and the need for attendance on a suitable training course</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1365065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Example: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44100"/>
            <a:ext cx="11132820" cy="5323986"/>
          </a:xfrm>
        </p:spPr>
        <p:txBody>
          <a:bodyPr>
            <a:noAutofit/>
          </a:bodyPr>
          <a:lstStyle/>
          <a:p>
            <a:pPr marL="0" indent="0">
              <a:lnSpc>
                <a:spcPct val="107000"/>
              </a:lnSpc>
              <a:spcAft>
                <a:spcPts val="800"/>
              </a:spcAft>
              <a:buNone/>
            </a:pPr>
            <a:r>
              <a:rPr lang="en-US" sz="2000" dirty="0"/>
              <a:t>A1 Security accept a contract to supply door supervisor services for a venue that shows live bands. The contract involves a crowd management role so the risk assessment is written to reflect this. Having considered the risks, an operational plan is then developed.</a:t>
            </a:r>
          </a:p>
          <a:p>
            <a:pPr marL="0" indent="0">
              <a:lnSpc>
                <a:spcPct val="107000"/>
              </a:lnSpc>
              <a:spcAft>
                <a:spcPts val="800"/>
              </a:spcAft>
              <a:buNone/>
            </a:pPr>
            <a:r>
              <a:rPr lang="en-US" sz="2000" dirty="0"/>
              <a:t>Aspects of crowd management that are taken into account include:</a:t>
            </a:r>
          </a:p>
          <a:p>
            <a:pPr>
              <a:lnSpc>
                <a:spcPct val="107000"/>
              </a:lnSpc>
              <a:spcBef>
                <a:spcPts val="0"/>
              </a:spcBef>
              <a:spcAft>
                <a:spcPts val="800"/>
              </a:spcAft>
            </a:pPr>
            <a:r>
              <a:rPr lang="en-US" sz="2000" dirty="0"/>
              <a:t>How would the public enter and leave the venue?</a:t>
            </a:r>
          </a:p>
          <a:p>
            <a:pPr>
              <a:lnSpc>
                <a:spcPct val="107000"/>
              </a:lnSpc>
              <a:spcBef>
                <a:spcPts val="0"/>
              </a:spcBef>
              <a:spcAft>
                <a:spcPts val="800"/>
              </a:spcAft>
            </a:pPr>
            <a:r>
              <a:rPr lang="en-US" sz="2000" dirty="0"/>
              <a:t>How is the venue laid out to deal with the movement of large groups?</a:t>
            </a:r>
          </a:p>
          <a:p>
            <a:pPr>
              <a:lnSpc>
                <a:spcPct val="107000"/>
              </a:lnSpc>
              <a:spcBef>
                <a:spcPts val="0"/>
              </a:spcBef>
              <a:spcAft>
                <a:spcPts val="800"/>
              </a:spcAft>
            </a:pPr>
            <a:r>
              <a:rPr lang="en-US" sz="2000" dirty="0"/>
              <a:t>Could there be areas where the density of people gets particularly high?</a:t>
            </a:r>
          </a:p>
          <a:p>
            <a:pPr>
              <a:lnSpc>
                <a:spcPct val="107000"/>
              </a:lnSpc>
              <a:spcBef>
                <a:spcPts val="0"/>
              </a:spcBef>
              <a:spcAft>
                <a:spcPts val="800"/>
              </a:spcAft>
            </a:pPr>
            <a:r>
              <a:rPr lang="en-US" sz="2000" dirty="0"/>
              <a:t>Can the profile of the audience be predicted based on the band that are performing?</a:t>
            </a:r>
          </a:p>
          <a:p>
            <a:pPr>
              <a:lnSpc>
                <a:spcPct val="107000"/>
              </a:lnSpc>
              <a:spcBef>
                <a:spcPts val="0"/>
              </a:spcBef>
              <a:spcAft>
                <a:spcPts val="800"/>
              </a:spcAft>
            </a:pPr>
            <a:r>
              <a:rPr lang="en-US" sz="2000" dirty="0"/>
              <a:t>Do certain sizes or profiles of crowds require different staff levels?</a:t>
            </a:r>
          </a:p>
          <a:p>
            <a:pPr>
              <a:lnSpc>
                <a:spcPct val="107000"/>
              </a:lnSpc>
              <a:spcBef>
                <a:spcPts val="0"/>
              </a:spcBef>
              <a:spcAft>
                <a:spcPts val="800"/>
              </a:spcAft>
            </a:pPr>
            <a:r>
              <a:rPr lang="en-US" sz="2000" dirty="0"/>
              <a:t>What facilities are available to deal with accidents or emergencies</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19482371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Quotations:</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44100"/>
            <a:ext cx="11132820" cy="5323986"/>
          </a:xfrm>
        </p:spPr>
        <p:txBody>
          <a:bodyPr>
            <a:noAutofit/>
          </a:bodyPr>
          <a:lstStyle/>
          <a:p>
            <a:pPr marL="0" indent="0">
              <a:lnSpc>
                <a:spcPct val="107000"/>
              </a:lnSpc>
              <a:spcAft>
                <a:spcPts val="800"/>
              </a:spcAft>
              <a:buNone/>
            </a:pPr>
            <a:r>
              <a:rPr lang="en-US" sz="2000" dirty="0"/>
              <a:t>The </a:t>
            </a:r>
            <a:r>
              <a:rPr lang="en-US" sz="2000" dirty="0" err="1"/>
              <a:t>organisation</a:t>
            </a:r>
            <a:r>
              <a:rPr lang="en-US" sz="2000" dirty="0"/>
              <a:t> should provide a precise quotation. The quotation document should incorporate:</a:t>
            </a:r>
          </a:p>
          <a:p>
            <a:pPr marL="0" indent="0">
              <a:lnSpc>
                <a:spcPct val="107000"/>
              </a:lnSpc>
              <a:spcAft>
                <a:spcPts val="800"/>
              </a:spcAft>
              <a:buNone/>
            </a:pPr>
            <a:r>
              <a:rPr lang="en-US" sz="2000" dirty="0"/>
              <a:t> </a:t>
            </a:r>
          </a:p>
          <a:p>
            <a:pPr>
              <a:lnSpc>
                <a:spcPct val="107000"/>
              </a:lnSpc>
              <a:spcBef>
                <a:spcPts val="0"/>
              </a:spcBef>
              <a:spcAft>
                <a:spcPts val="800"/>
              </a:spcAft>
            </a:pPr>
            <a:r>
              <a:rPr lang="en-US" sz="1400" dirty="0"/>
              <a:t>The terms and conditions of the work.</a:t>
            </a:r>
          </a:p>
          <a:p>
            <a:pPr>
              <a:lnSpc>
                <a:spcPct val="107000"/>
              </a:lnSpc>
              <a:spcBef>
                <a:spcPts val="0"/>
              </a:spcBef>
              <a:spcAft>
                <a:spcPts val="800"/>
              </a:spcAft>
            </a:pPr>
            <a:r>
              <a:rPr lang="en-US" sz="1400" dirty="0"/>
              <a:t>The total cost for the service and the payment schedule.</a:t>
            </a:r>
          </a:p>
          <a:p>
            <a:pPr>
              <a:lnSpc>
                <a:spcPct val="107000"/>
              </a:lnSpc>
              <a:spcBef>
                <a:spcPts val="0"/>
              </a:spcBef>
              <a:spcAft>
                <a:spcPts val="800"/>
              </a:spcAft>
            </a:pPr>
            <a:r>
              <a:rPr lang="en-US" sz="1400" dirty="0"/>
              <a:t>The contract period, the proceedings for terminating a contract, citing any exclusion, penalty clauses or other restrictions.</a:t>
            </a:r>
          </a:p>
          <a:p>
            <a:pPr>
              <a:lnSpc>
                <a:spcPct val="107000"/>
              </a:lnSpc>
              <a:spcBef>
                <a:spcPts val="0"/>
              </a:spcBef>
              <a:spcAft>
                <a:spcPts val="800"/>
              </a:spcAft>
            </a:pPr>
            <a:r>
              <a:rPr lang="en-US" sz="1400" dirty="0"/>
              <a:t>The liabilities of the </a:t>
            </a:r>
            <a:r>
              <a:rPr lang="en-US" sz="1400" dirty="0" err="1"/>
              <a:t>organisation</a:t>
            </a:r>
            <a:r>
              <a:rPr lang="en-US" sz="1400" dirty="0"/>
              <a:t>.</a:t>
            </a:r>
          </a:p>
          <a:p>
            <a:pPr>
              <a:lnSpc>
                <a:spcPct val="107000"/>
              </a:lnSpc>
              <a:spcBef>
                <a:spcPts val="0"/>
              </a:spcBef>
              <a:spcAft>
                <a:spcPts val="800"/>
              </a:spcAft>
            </a:pPr>
            <a:r>
              <a:rPr lang="en-US" sz="1400" dirty="0"/>
              <a:t>Information of the customer's requirements, obtained from a pre-quotation survey, the customer's written instructions, with an explicit reference to any specific requirements or instructions.</a:t>
            </a:r>
          </a:p>
          <a:p>
            <a:pPr>
              <a:lnSpc>
                <a:spcPct val="107000"/>
              </a:lnSpc>
              <a:spcBef>
                <a:spcPts val="0"/>
              </a:spcBef>
              <a:spcAft>
                <a:spcPts val="800"/>
              </a:spcAft>
            </a:pPr>
            <a:r>
              <a:rPr lang="en-US" sz="1400" dirty="0"/>
              <a:t>Arrangements for statutory holidays.</a:t>
            </a:r>
          </a:p>
          <a:p>
            <a:pPr>
              <a:lnSpc>
                <a:spcPct val="107000"/>
              </a:lnSpc>
              <a:spcBef>
                <a:spcPts val="0"/>
              </a:spcBef>
              <a:spcAft>
                <a:spcPts val="800"/>
              </a:spcAft>
            </a:pPr>
            <a:r>
              <a:rPr lang="en-US" sz="1400" dirty="0"/>
              <a:t>The </a:t>
            </a:r>
            <a:r>
              <a:rPr lang="en-US" sz="1400" dirty="0" err="1"/>
              <a:t>organisation's</a:t>
            </a:r>
            <a:r>
              <a:rPr lang="en-US" sz="1400" dirty="0"/>
              <a:t> responsibilities to the customer are to give specialist advice, </a:t>
            </a:r>
          </a:p>
          <a:p>
            <a:pPr>
              <a:lnSpc>
                <a:spcPct val="107000"/>
              </a:lnSpc>
              <a:spcBef>
                <a:spcPts val="0"/>
              </a:spcBef>
              <a:spcAft>
                <a:spcPts val="800"/>
              </a:spcAft>
            </a:pPr>
            <a:r>
              <a:rPr lang="en-US" sz="1400" dirty="0"/>
              <a:t>duties, and reference to any applicable British Standards.</a:t>
            </a:r>
          </a:p>
          <a:p>
            <a:pPr>
              <a:lnSpc>
                <a:spcPct val="107000"/>
              </a:lnSpc>
              <a:spcBef>
                <a:spcPts val="0"/>
              </a:spcBef>
              <a:spcAft>
                <a:spcPts val="800"/>
              </a:spcAft>
            </a:pPr>
            <a:r>
              <a:rPr lang="en-US" sz="1400" dirty="0"/>
              <a:t>The </a:t>
            </a:r>
            <a:r>
              <a:rPr lang="en-US" sz="1400" dirty="0" err="1"/>
              <a:t>organisation's</a:t>
            </a:r>
            <a:r>
              <a:rPr lang="en-US" sz="1400" dirty="0"/>
              <a:t> responsibility is to maintain confidentiality regarding the </a:t>
            </a:r>
          </a:p>
          <a:p>
            <a:pPr>
              <a:lnSpc>
                <a:spcPct val="107000"/>
              </a:lnSpc>
              <a:spcBef>
                <a:spcPts val="0"/>
              </a:spcBef>
              <a:spcAft>
                <a:spcPts val="800"/>
              </a:spcAft>
            </a:pPr>
            <a:r>
              <a:rPr lang="en-US" sz="1400" dirty="0"/>
              <a:t>information received whilst tendering for or filling a contract.</a:t>
            </a:r>
          </a:p>
          <a:p>
            <a:pPr>
              <a:lnSpc>
                <a:spcPct val="107000"/>
              </a:lnSpc>
              <a:spcBef>
                <a:spcPts val="0"/>
              </a:spcBef>
              <a:spcAft>
                <a:spcPts val="800"/>
              </a:spcAft>
            </a:pPr>
            <a:r>
              <a:rPr lang="en-US" sz="1400" dirty="0"/>
              <a:t>Any customer requirements to provide and/or maintain a specified item or </a:t>
            </a:r>
          </a:p>
          <a:p>
            <a:pPr>
              <a:lnSpc>
                <a:spcPct val="107000"/>
              </a:lnSpc>
              <a:spcBef>
                <a:spcPts val="0"/>
              </a:spcBef>
              <a:spcAft>
                <a:spcPts val="800"/>
              </a:spcAft>
            </a:pPr>
            <a:r>
              <a:rPr lang="en-US" sz="1400" dirty="0"/>
              <a:t>service, and the customer has agreed to meet the contractual obligations.</a:t>
            </a:r>
          </a:p>
          <a:p>
            <a:pPr>
              <a:lnSpc>
                <a:spcPct val="107000"/>
              </a:lnSpc>
              <a:spcAft>
                <a:spcPts val="800"/>
              </a:spcAft>
            </a:pPr>
            <a:endParaRPr lang="en-US" sz="2000" dirty="0"/>
          </a:p>
        </p:txBody>
      </p:sp>
    </p:spTree>
    <p:extLst>
      <p:ext uri="{BB962C8B-B14F-4D97-AF65-F5344CB8AC3E}">
        <p14:creationId xmlns:p14="http://schemas.microsoft.com/office/powerpoint/2010/main" val="4287819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Contracts:</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203422"/>
            <a:ext cx="11132820" cy="5450595"/>
          </a:xfrm>
        </p:spPr>
        <p:txBody>
          <a:bodyPr>
            <a:noAutofit/>
          </a:bodyPr>
          <a:lstStyle/>
          <a:p>
            <a:pPr marL="0" indent="0">
              <a:lnSpc>
                <a:spcPct val="107000"/>
              </a:lnSpc>
              <a:spcAft>
                <a:spcPts val="800"/>
              </a:spcAft>
              <a:buNone/>
            </a:pPr>
            <a:r>
              <a:rPr lang="en-US" sz="2000" dirty="0"/>
              <a:t>The </a:t>
            </a:r>
            <a:r>
              <a:rPr lang="en-US" sz="2000" dirty="0" err="1"/>
              <a:t>organisation</a:t>
            </a:r>
            <a:r>
              <a:rPr lang="en-US" sz="2000" dirty="0"/>
              <a:t> should retain copies of the contractual agreement between the customer and the</a:t>
            </a:r>
          </a:p>
          <a:p>
            <a:pPr marL="0" indent="0">
              <a:lnSpc>
                <a:spcPct val="107000"/>
              </a:lnSpc>
              <a:spcAft>
                <a:spcPts val="800"/>
              </a:spcAft>
              <a:buNone/>
            </a:pPr>
            <a:r>
              <a:rPr lang="en-US" sz="2000" dirty="0"/>
              <a:t> </a:t>
            </a:r>
            <a:r>
              <a:rPr lang="en-US" sz="2000" dirty="0" err="1"/>
              <a:t>organisation</a:t>
            </a:r>
            <a:r>
              <a:rPr lang="en-US" sz="2000" dirty="0"/>
              <a:t>.  These records should include: </a:t>
            </a:r>
          </a:p>
          <a:p>
            <a:pPr>
              <a:lnSpc>
                <a:spcPct val="107000"/>
              </a:lnSpc>
              <a:spcAft>
                <a:spcPts val="800"/>
              </a:spcAft>
            </a:pPr>
            <a:r>
              <a:rPr lang="en-US" sz="2000" dirty="0"/>
              <a:t>Pre-contract documentation</a:t>
            </a:r>
          </a:p>
          <a:p>
            <a:pPr>
              <a:lnSpc>
                <a:spcPct val="107000"/>
              </a:lnSpc>
              <a:spcAft>
                <a:spcPts val="800"/>
              </a:spcAft>
            </a:pPr>
            <a:r>
              <a:rPr lang="en-US" sz="2000" dirty="0"/>
              <a:t>Site inspection reports</a:t>
            </a:r>
          </a:p>
          <a:p>
            <a:pPr>
              <a:lnSpc>
                <a:spcPct val="107000"/>
              </a:lnSpc>
              <a:spcAft>
                <a:spcPts val="800"/>
              </a:spcAft>
            </a:pPr>
            <a:r>
              <a:rPr lang="en-US" sz="2000" dirty="0"/>
              <a:t>Agreed assignment instructions</a:t>
            </a:r>
          </a:p>
          <a:p>
            <a:pPr>
              <a:lnSpc>
                <a:spcPct val="107000"/>
              </a:lnSpc>
              <a:spcAft>
                <a:spcPts val="800"/>
              </a:spcAft>
            </a:pPr>
            <a:r>
              <a:rPr lang="en-US" sz="2000" dirty="0"/>
              <a:t>Receipts for keys and any customer correspondence</a:t>
            </a:r>
          </a:p>
          <a:p>
            <a:pPr marL="0" indent="0">
              <a:lnSpc>
                <a:spcPct val="107000"/>
              </a:lnSpc>
              <a:spcAft>
                <a:spcPts val="800"/>
              </a:spcAft>
              <a:buNone/>
            </a:pPr>
            <a:r>
              <a:rPr lang="en-US" sz="2000" dirty="0"/>
              <a:t>The customer should be asked to sign either:</a:t>
            </a:r>
          </a:p>
          <a:p>
            <a:pPr>
              <a:lnSpc>
                <a:spcPct val="107000"/>
              </a:lnSpc>
              <a:spcAft>
                <a:spcPts val="800"/>
              </a:spcAft>
            </a:pPr>
            <a:r>
              <a:rPr lang="en-US" sz="2000" dirty="0"/>
              <a:t>A form of agreement showing that they have understood the quotation, terms and conditions.</a:t>
            </a:r>
          </a:p>
          <a:p>
            <a:pPr>
              <a:lnSpc>
                <a:spcPct val="107000"/>
              </a:lnSpc>
              <a:spcAft>
                <a:spcPts val="800"/>
              </a:spcAft>
            </a:pPr>
            <a:r>
              <a:rPr lang="en-US" sz="2000" dirty="0"/>
              <a:t>A contract referring to the quotation, terms and conditions.</a:t>
            </a:r>
          </a:p>
          <a:p>
            <a:pPr>
              <a:lnSpc>
                <a:spcPct val="107000"/>
              </a:lnSpc>
              <a:spcAft>
                <a:spcPts val="800"/>
              </a:spcAft>
            </a:pPr>
            <a:r>
              <a:rPr lang="en-US" sz="2000" dirty="0"/>
              <a:t>The contract should be agreed on and reviewed before work begins.</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1976047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Site Survey:</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203422"/>
            <a:ext cx="11132820" cy="5450595"/>
          </a:xfrm>
        </p:spPr>
        <p:txBody>
          <a:bodyPr>
            <a:noAutofit/>
          </a:bodyPr>
          <a:lstStyle/>
          <a:p>
            <a:pPr>
              <a:lnSpc>
                <a:spcPct val="107000"/>
              </a:lnSpc>
              <a:spcAft>
                <a:spcPts val="800"/>
              </a:spcAft>
            </a:pPr>
            <a:r>
              <a:rPr lang="en-US" sz="2000" dirty="0"/>
              <a:t>Before the service is initiated, the </a:t>
            </a:r>
            <a:r>
              <a:rPr lang="en-US" sz="2000" dirty="0" err="1"/>
              <a:t>organisation</a:t>
            </a:r>
            <a:r>
              <a:rPr lang="en-US" sz="2000" dirty="0"/>
              <a:t> should complete a full site survey to prepare assignment instructions.</a:t>
            </a:r>
          </a:p>
          <a:p>
            <a:pPr>
              <a:lnSpc>
                <a:spcPct val="107000"/>
              </a:lnSpc>
              <a:spcAft>
                <a:spcPts val="800"/>
              </a:spcAft>
            </a:pPr>
            <a:r>
              <a:rPr lang="en-US" sz="2000" dirty="0"/>
              <a:t>A report should be made, identifying the health and safety and security risks security officers could face in conducting the service and offering valuable information to produce assignment instructions.</a:t>
            </a:r>
          </a:p>
          <a:p>
            <a:pPr>
              <a:lnSpc>
                <a:spcPct val="107000"/>
              </a:lnSpc>
              <a:spcAft>
                <a:spcPts val="800"/>
              </a:spcAft>
            </a:pPr>
            <a:r>
              <a:rPr lang="en-US" sz="2000" dirty="0"/>
              <a:t>A qualified person should lead the initial site surveys. The </a:t>
            </a:r>
            <a:r>
              <a:rPr lang="en-US" sz="2000" dirty="0" err="1"/>
              <a:t>organisation</a:t>
            </a:r>
            <a:r>
              <a:rPr lang="en-US" sz="2000" dirty="0"/>
              <a:t> should confirm that the records have all relevant elements. If feasible, the report should include the proposal made to the customer. However, it should be clarified that it is not a complete assessment or recommendations for the security of a site.</a:t>
            </a:r>
          </a:p>
          <a:p>
            <a:pPr>
              <a:lnSpc>
                <a:spcPct val="107000"/>
              </a:lnSpc>
              <a:spcAft>
                <a:spcPts val="800"/>
              </a:spcAft>
            </a:pPr>
            <a:r>
              <a:rPr lang="en-US" sz="2000" dirty="0"/>
              <a:t>If the customer refuses to have initial site surveys conducted, the </a:t>
            </a:r>
            <a:r>
              <a:rPr lang="en-US" sz="2000" dirty="0" err="1"/>
              <a:t>organisation</a:t>
            </a:r>
            <a:r>
              <a:rPr lang="en-US" sz="2000" dirty="0"/>
              <a:t> should obtain a letter or notes from a meeting with the customer stating this. In these cases, the </a:t>
            </a:r>
            <a:r>
              <a:rPr lang="en-US" sz="2000" dirty="0" err="1"/>
              <a:t>organisation</a:t>
            </a:r>
            <a:r>
              <a:rPr lang="en-US" sz="2000" dirty="0"/>
              <a:t> should assess the health, safety and security requirements.</a:t>
            </a:r>
          </a:p>
          <a:p>
            <a:pPr>
              <a:lnSpc>
                <a:spcPct val="107000"/>
              </a:lnSpc>
              <a:spcAft>
                <a:spcPts val="800"/>
              </a:spcAft>
            </a:pPr>
            <a:r>
              <a:rPr lang="en-US" sz="2000" dirty="0"/>
              <a:t>If current assignments are taken over, the </a:t>
            </a:r>
            <a:r>
              <a:rPr lang="en-US" sz="2000" dirty="0" err="1"/>
              <a:t>organisation</a:t>
            </a:r>
            <a:r>
              <a:rPr lang="en-US" sz="2000" dirty="0"/>
              <a:t> should discuss current employment legislation with the customer and the previous service provider</a:t>
            </a:r>
          </a:p>
        </p:txBody>
      </p:sp>
    </p:spTree>
    <p:extLst>
      <p:ext uri="{BB962C8B-B14F-4D97-AF65-F5344CB8AC3E}">
        <p14:creationId xmlns:p14="http://schemas.microsoft.com/office/powerpoint/2010/main" val="40083315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316522"/>
            <a:ext cx="11132820" cy="760291"/>
          </a:xfrm>
        </p:spPr>
        <p:txBody>
          <a:bodyPr/>
          <a:lstStyle/>
          <a:p>
            <a:pPr algn="ctr"/>
            <a:r>
              <a:rPr lang="en-US" sz="4400" b="1" dirty="0"/>
              <a:t>Risk Assessment:</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203422"/>
            <a:ext cx="11132820" cy="5450595"/>
          </a:xfrm>
        </p:spPr>
        <p:txBody>
          <a:bodyPr>
            <a:noAutofit/>
          </a:bodyPr>
          <a:lstStyle/>
          <a:p>
            <a:pPr marL="0" indent="0">
              <a:lnSpc>
                <a:spcPct val="107000"/>
              </a:lnSpc>
              <a:spcAft>
                <a:spcPts val="800"/>
              </a:spcAft>
              <a:buNone/>
            </a:pPr>
            <a:r>
              <a:rPr lang="en-US" sz="2000" dirty="0"/>
              <a:t> In Risk assessment, as a minimum, consider:</a:t>
            </a:r>
          </a:p>
          <a:p>
            <a:pPr>
              <a:lnSpc>
                <a:spcPct val="107000"/>
              </a:lnSpc>
              <a:spcBef>
                <a:spcPts val="0"/>
              </a:spcBef>
              <a:spcAft>
                <a:spcPts val="800"/>
              </a:spcAft>
            </a:pPr>
            <a:r>
              <a:rPr lang="en-US" sz="1200" dirty="0"/>
              <a:t>Staffing levels</a:t>
            </a:r>
          </a:p>
          <a:p>
            <a:pPr>
              <a:lnSpc>
                <a:spcPct val="107000"/>
              </a:lnSpc>
              <a:spcBef>
                <a:spcPts val="0"/>
              </a:spcBef>
              <a:spcAft>
                <a:spcPts val="800"/>
              </a:spcAft>
            </a:pPr>
            <a:r>
              <a:rPr lang="en-US" sz="1200" dirty="0"/>
              <a:t>Safe methods of ingress and egress</a:t>
            </a:r>
          </a:p>
          <a:p>
            <a:pPr>
              <a:lnSpc>
                <a:spcPct val="107000"/>
              </a:lnSpc>
              <a:spcBef>
                <a:spcPts val="0"/>
              </a:spcBef>
              <a:spcAft>
                <a:spcPts val="800"/>
              </a:spcAft>
            </a:pPr>
            <a:r>
              <a:rPr lang="en-US" sz="1200" dirty="0"/>
              <a:t>Emergency egress and ingress</a:t>
            </a:r>
          </a:p>
          <a:p>
            <a:pPr>
              <a:lnSpc>
                <a:spcPct val="107000"/>
              </a:lnSpc>
              <a:spcBef>
                <a:spcPts val="0"/>
              </a:spcBef>
              <a:spcAft>
                <a:spcPts val="800"/>
              </a:spcAft>
            </a:pPr>
            <a:r>
              <a:rPr lang="en-US" sz="1200" dirty="0"/>
              <a:t>Public arrival points</a:t>
            </a:r>
          </a:p>
          <a:p>
            <a:pPr>
              <a:lnSpc>
                <a:spcPct val="107000"/>
              </a:lnSpc>
              <a:spcBef>
                <a:spcPts val="0"/>
              </a:spcBef>
              <a:spcAft>
                <a:spcPts val="800"/>
              </a:spcAft>
            </a:pPr>
            <a:r>
              <a:rPr lang="en-US" sz="1200" dirty="0"/>
              <a:t>Dispersal</a:t>
            </a:r>
          </a:p>
          <a:p>
            <a:pPr>
              <a:lnSpc>
                <a:spcPct val="107000"/>
              </a:lnSpc>
              <a:spcBef>
                <a:spcPts val="0"/>
              </a:spcBef>
              <a:spcAft>
                <a:spcPts val="800"/>
              </a:spcAft>
            </a:pPr>
            <a:r>
              <a:rPr lang="en-US" sz="1200" dirty="0"/>
              <a:t>Ticket/access control systems</a:t>
            </a:r>
          </a:p>
          <a:p>
            <a:pPr>
              <a:lnSpc>
                <a:spcPct val="107000"/>
              </a:lnSpc>
              <a:spcBef>
                <a:spcPts val="0"/>
              </a:spcBef>
              <a:spcAft>
                <a:spcPts val="800"/>
              </a:spcAft>
            </a:pPr>
            <a:r>
              <a:rPr lang="en-US" sz="1200" dirty="0"/>
              <a:t>Control of localized density</a:t>
            </a:r>
          </a:p>
          <a:p>
            <a:pPr>
              <a:lnSpc>
                <a:spcPct val="107000"/>
              </a:lnSpc>
              <a:spcBef>
                <a:spcPts val="0"/>
              </a:spcBef>
              <a:spcAft>
                <a:spcPts val="800"/>
              </a:spcAft>
            </a:pPr>
            <a:r>
              <a:rPr lang="en-US" sz="1200" dirty="0"/>
              <a:t>Accurate accounting of capacity</a:t>
            </a:r>
          </a:p>
          <a:p>
            <a:pPr>
              <a:lnSpc>
                <a:spcPct val="107000"/>
              </a:lnSpc>
              <a:spcBef>
                <a:spcPts val="0"/>
              </a:spcBef>
              <a:spcAft>
                <a:spcPts val="800"/>
              </a:spcAft>
            </a:pPr>
            <a:r>
              <a:rPr lang="en-US" sz="1200" dirty="0"/>
              <a:t>Guests/clientele profile</a:t>
            </a:r>
          </a:p>
          <a:p>
            <a:pPr>
              <a:lnSpc>
                <a:spcPct val="107000"/>
              </a:lnSpc>
              <a:spcBef>
                <a:spcPts val="0"/>
              </a:spcBef>
              <a:spcAft>
                <a:spcPts val="800"/>
              </a:spcAft>
            </a:pPr>
            <a:r>
              <a:rPr lang="en-US" sz="1200" dirty="0"/>
              <a:t>Artist or event profile</a:t>
            </a:r>
          </a:p>
          <a:p>
            <a:pPr>
              <a:lnSpc>
                <a:spcPct val="107000"/>
              </a:lnSpc>
              <a:spcBef>
                <a:spcPts val="0"/>
              </a:spcBef>
              <a:spcAft>
                <a:spcPts val="800"/>
              </a:spcAft>
            </a:pPr>
            <a:r>
              <a:rPr lang="en-US" sz="1200" dirty="0"/>
              <a:t>Control of cultural behavior</a:t>
            </a:r>
          </a:p>
          <a:p>
            <a:pPr>
              <a:lnSpc>
                <a:spcPct val="107000"/>
              </a:lnSpc>
              <a:spcBef>
                <a:spcPts val="0"/>
              </a:spcBef>
              <a:spcAft>
                <a:spcPts val="800"/>
              </a:spcAft>
            </a:pPr>
            <a:r>
              <a:rPr lang="en-US" sz="1200" dirty="0"/>
              <a:t>Welfare services</a:t>
            </a:r>
          </a:p>
          <a:p>
            <a:pPr>
              <a:lnSpc>
                <a:spcPct val="107000"/>
              </a:lnSpc>
              <a:spcBef>
                <a:spcPts val="0"/>
              </a:spcBef>
              <a:spcAft>
                <a:spcPts val="800"/>
              </a:spcAft>
            </a:pPr>
            <a:r>
              <a:rPr lang="en-US" sz="1200" dirty="0"/>
              <a:t>Lighting and identification of black spots or dimly lit areas</a:t>
            </a:r>
          </a:p>
          <a:p>
            <a:pPr>
              <a:lnSpc>
                <a:spcPct val="107000"/>
              </a:lnSpc>
              <a:spcBef>
                <a:spcPts val="0"/>
              </a:spcBef>
              <a:spcAft>
                <a:spcPts val="800"/>
              </a:spcAft>
            </a:pPr>
            <a:r>
              <a:rPr lang="en-US" sz="1200" dirty="0"/>
              <a:t>Identification of all fire points and the location of fixed and portable fire appliances</a:t>
            </a:r>
          </a:p>
          <a:p>
            <a:pPr>
              <a:lnSpc>
                <a:spcPct val="107000"/>
              </a:lnSpc>
              <a:spcBef>
                <a:spcPts val="0"/>
              </a:spcBef>
              <a:spcAft>
                <a:spcPts val="800"/>
              </a:spcAft>
            </a:pPr>
            <a:r>
              <a:rPr lang="en-US" sz="1200" dirty="0"/>
              <a:t>Identification of any areas set aside for the treatment of first aid and related equipment</a:t>
            </a:r>
          </a:p>
          <a:p>
            <a:pPr>
              <a:lnSpc>
                <a:spcPct val="107000"/>
              </a:lnSpc>
              <a:spcBef>
                <a:spcPts val="0"/>
              </a:spcBef>
              <a:spcAft>
                <a:spcPts val="800"/>
              </a:spcAft>
            </a:pPr>
            <a:r>
              <a:rPr lang="en-US" sz="1200" dirty="0"/>
              <a:t>Employees whose job might put them at risk of violence from the public. </a:t>
            </a:r>
          </a:p>
          <a:p>
            <a:pPr marL="0" indent="0">
              <a:lnSpc>
                <a:spcPct val="107000"/>
              </a:lnSpc>
              <a:spcAft>
                <a:spcPts val="800"/>
              </a:spcAft>
              <a:buNone/>
            </a:pPr>
            <a:endParaRPr lang="en-US" sz="2000" dirty="0"/>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2908565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Method Statement:</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203422"/>
            <a:ext cx="11132820" cy="5450595"/>
          </a:xfrm>
        </p:spPr>
        <p:txBody>
          <a:bodyPr>
            <a:noAutofit/>
          </a:bodyPr>
          <a:lstStyle/>
          <a:p>
            <a:pPr marL="0" indent="0">
              <a:lnSpc>
                <a:spcPct val="107000"/>
              </a:lnSpc>
              <a:spcAft>
                <a:spcPts val="800"/>
              </a:spcAft>
              <a:buNone/>
            </a:pPr>
            <a:r>
              <a:rPr lang="en-US" sz="2000" dirty="0"/>
              <a:t>Based upon the risk assessment, and in liaison with the client, service provider should prepare an operational plan/method statement for security detailing how they intend to achieve their legal and contractual obligations?</a:t>
            </a:r>
          </a:p>
          <a:p>
            <a:pPr>
              <a:lnSpc>
                <a:spcPct val="107000"/>
              </a:lnSpc>
              <a:spcBef>
                <a:spcPts val="0"/>
              </a:spcBef>
              <a:spcAft>
                <a:spcPts val="800"/>
              </a:spcAft>
            </a:pPr>
            <a:r>
              <a:rPr lang="en-US" sz="1800" dirty="0"/>
              <a:t>Plan / method statement include details of: </a:t>
            </a:r>
          </a:p>
          <a:p>
            <a:pPr>
              <a:lnSpc>
                <a:spcPct val="107000"/>
              </a:lnSpc>
              <a:spcBef>
                <a:spcPts val="0"/>
              </a:spcBef>
              <a:spcAft>
                <a:spcPts val="800"/>
              </a:spcAft>
            </a:pPr>
            <a:r>
              <a:rPr lang="en-US" sz="1800" dirty="0"/>
              <a:t>Roles and responsibilities</a:t>
            </a:r>
          </a:p>
          <a:p>
            <a:pPr>
              <a:lnSpc>
                <a:spcPct val="107000"/>
              </a:lnSpc>
              <a:spcBef>
                <a:spcPts val="0"/>
              </a:spcBef>
              <a:spcAft>
                <a:spcPts val="800"/>
              </a:spcAft>
            </a:pPr>
            <a:r>
              <a:rPr lang="en-US" sz="1800" dirty="0"/>
              <a:t>Specific tasks to be undertaken</a:t>
            </a:r>
          </a:p>
          <a:p>
            <a:pPr>
              <a:lnSpc>
                <a:spcPct val="107000"/>
              </a:lnSpc>
              <a:spcBef>
                <a:spcPts val="0"/>
              </a:spcBef>
              <a:spcAft>
                <a:spcPts val="800"/>
              </a:spcAft>
            </a:pPr>
            <a:r>
              <a:rPr lang="en-US" sz="1800" dirty="0"/>
              <a:t>Threat level</a:t>
            </a:r>
          </a:p>
          <a:p>
            <a:pPr>
              <a:lnSpc>
                <a:spcPct val="107000"/>
              </a:lnSpc>
              <a:spcBef>
                <a:spcPts val="0"/>
              </a:spcBef>
              <a:spcAft>
                <a:spcPts val="800"/>
              </a:spcAft>
            </a:pPr>
            <a:r>
              <a:rPr lang="en-US" sz="1800" dirty="0"/>
              <a:t>Training requirements</a:t>
            </a:r>
          </a:p>
          <a:p>
            <a:pPr>
              <a:lnSpc>
                <a:spcPct val="107000"/>
              </a:lnSpc>
              <a:spcBef>
                <a:spcPts val="0"/>
              </a:spcBef>
              <a:spcAft>
                <a:spcPts val="800"/>
              </a:spcAft>
            </a:pPr>
            <a:r>
              <a:rPr lang="en-US" sz="1800" dirty="0"/>
              <a:t>Involvement with other agencies</a:t>
            </a:r>
          </a:p>
          <a:p>
            <a:pPr>
              <a:lnSpc>
                <a:spcPct val="107000"/>
              </a:lnSpc>
              <a:spcBef>
                <a:spcPts val="0"/>
              </a:spcBef>
              <a:spcAft>
                <a:spcPts val="800"/>
              </a:spcAft>
            </a:pPr>
            <a:r>
              <a:rPr lang="en-US" sz="1800" dirty="0"/>
              <a:t>Health and safety requirements</a:t>
            </a:r>
          </a:p>
          <a:p>
            <a:pPr>
              <a:lnSpc>
                <a:spcPct val="107000"/>
              </a:lnSpc>
              <a:spcBef>
                <a:spcPts val="0"/>
              </a:spcBef>
              <a:spcAft>
                <a:spcPts val="800"/>
              </a:spcAft>
            </a:pPr>
            <a:r>
              <a:rPr lang="en-US" sz="1800" dirty="0"/>
              <a:t>Response to emergencies</a:t>
            </a:r>
          </a:p>
          <a:p>
            <a:pPr>
              <a:lnSpc>
                <a:spcPct val="107000"/>
              </a:lnSpc>
              <a:spcBef>
                <a:spcPts val="0"/>
              </a:spcBef>
              <a:spcAft>
                <a:spcPts val="800"/>
              </a:spcAft>
            </a:pPr>
            <a:r>
              <a:rPr lang="en-US" sz="1800" dirty="0"/>
              <a:t>Premises regulations, e.g. admissions policy</a:t>
            </a:r>
          </a:p>
          <a:p>
            <a:pPr>
              <a:lnSpc>
                <a:spcPct val="107000"/>
              </a:lnSpc>
              <a:spcBef>
                <a:spcPts val="0"/>
              </a:spcBef>
              <a:spcAft>
                <a:spcPts val="800"/>
              </a:spcAft>
            </a:pPr>
            <a:r>
              <a:rPr lang="en-US" sz="1800" dirty="0"/>
              <a:t>Venue drugs policy</a:t>
            </a:r>
          </a:p>
          <a:p>
            <a:pPr>
              <a:lnSpc>
                <a:spcPct val="107000"/>
              </a:lnSpc>
              <a:spcBef>
                <a:spcPts val="0"/>
              </a:spcBef>
              <a:spcAft>
                <a:spcPts val="800"/>
              </a:spcAft>
            </a:pPr>
            <a:r>
              <a:rPr lang="en-US" sz="1800" dirty="0"/>
              <a:t>Measures to ensure safety of vulnerable people</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4768894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443132"/>
            <a:ext cx="11132820" cy="760291"/>
          </a:xfrm>
        </p:spPr>
        <p:txBody>
          <a:bodyPr/>
          <a:lstStyle/>
          <a:p>
            <a:pPr algn="ctr"/>
            <a:r>
              <a:rPr lang="en-US" sz="4400" b="1" dirty="0"/>
              <a:t>Control of Customer Property:</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30032"/>
            <a:ext cx="11132820" cy="5309920"/>
          </a:xfrm>
        </p:spPr>
        <p:txBody>
          <a:bodyPr>
            <a:noAutofit/>
          </a:bodyPr>
          <a:lstStyle/>
          <a:p>
            <a:pPr>
              <a:lnSpc>
                <a:spcPct val="107000"/>
              </a:lnSpc>
              <a:spcAft>
                <a:spcPts val="800"/>
              </a:spcAft>
            </a:pPr>
            <a:r>
              <a:rPr lang="en-US" sz="2000" dirty="0"/>
              <a:t>The </a:t>
            </a:r>
            <a:r>
              <a:rPr lang="en-US" sz="2000" dirty="0" err="1"/>
              <a:t>organisation</a:t>
            </a:r>
            <a:r>
              <a:rPr lang="en-US" sz="2000" dirty="0"/>
              <a:t> should manage the customer property and record the details to avoid misuse. </a:t>
            </a:r>
          </a:p>
          <a:p>
            <a:pPr>
              <a:lnSpc>
                <a:spcPct val="107000"/>
              </a:lnSpc>
              <a:spcAft>
                <a:spcPts val="800"/>
              </a:spcAft>
            </a:pPr>
            <a:endParaRPr lang="en-US" sz="2000" dirty="0"/>
          </a:p>
          <a:p>
            <a:pPr>
              <a:lnSpc>
                <a:spcPct val="107000"/>
              </a:lnSpc>
              <a:spcAft>
                <a:spcPts val="800"/>
              </a:spcAft>
            </a:pPr>
            <a:r>
              <a:rPr lang="en-US" sz="2000" dirty="0"/>
              <a:t>Effective control of customer property is crucial for maintaining trust and satisfaction among customers, as it ensures the safe and appropriate handling of their assets throughout the duration of the business relationship</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7443475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sz="3600" b="1" dirty="0"/>
              <a:t>Suppliers of Bought-in-</a:t>
            </a:r>
            <a:r>
              <a:rPr lang="en-US" sz="3600" b="1" dirty="0" err="1"/>
              <a:t>labour</a:t>
            </a:r>
            <a:r>
              <a:rPr lang="en-US" sz="3600" b="1" dirty="0"/>
              <a:t> and Subcontracted Services / Use of Subcontractor:</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30032"/>
            <a:ext cx="11132820" cy="5309920"/>
          </a:xfrm>
        </p:spPr>
        <p:txBody>
          <a:bodyPr>
            <a:noAutofit/>
          </a:bodyPr>
          <a:lstStyle/>
          <a:p>
            <a:pPr>
              <a:lnSpc>
                <a:spcPct val="107000"/>
              </a:lnSpc>
              <a:spcAft>
                <a:spcPts val="800"/>
              </a:spcAft>
            </a:pPr>
            <a:r>
              <a:rPr lang="en-US" sz="2000" dirty="0"/>
              <a:t>The </a:t>
            </a:r>
            <a:r>
              <a:rPr lang="en-US" sz="2000" dirty="0" err="1"/>
              <a:t>organisation</a:t>
            </a:r>
            <a:r>
              <a:rPr lang="en-US" sz="2000" dirty="0"/>
              <a:t> should receive the customer’s agreement on conditions for subcontractors and/or bought-in-</a:t>
            </a:r>
            <a:r>
              <a:rPr lang="en-US" sz="2000" dirty="0" err="1"/>
              <a:t>labour</a:t>
            </a:r>
            <a:r>
              <a:rPr lang="en-US" sz="2000" dirty="0"/>
              <a:t> for security duties.</a:t>
            </a:r>
          </a:p>
          <a:p>
            <a:pPr>
              <a:lnSpc>
                <a:spcPct val="107000"/>
              </a:lnSpc>
              <a:spcAft>
                <a:spcPts val="800"/>
              </a:spcAft>
            </a:pPr>
            <a:r>
              <a:rPr lang="en-US" sz="2000" dirty="0"/>
              <a:t> The </a:t>
            </a:r>
            <a:r>
              <a:rPr lang="en-US" sz="2000" dirty="0" err="1"/>
              <a:t>organisation</a:t>
            </a:r>
            <a:r>
              <a:rPr lang="en-US" sz="2000" dirty="0"/>
              <a:t> should expect that subcontractors and bought-in-</a:t>
            </a:r>
            <a:r>
              <a:rPr lang="en-US" sz="2000" dirty="0" err="1"/>
              <a:t>labour</a:t>
            </a:r>
            <a:r>
              <a:rPr lang="en-US" sz="2000" dirty="0"/>
              <a:t> providers follow the instructions given. The </a:t>
            </a:r>
            <a:r>
              <a:rPr lang="en-US" sz="2000" dirty="0" err="1"/>
              <a:t>organisation</a:t>
            </a:r>
            <a:r>
              <a:rPr lang="en-US" sz="2000" dirty="0"/>
              <a:t> should ensure that these orders are followed.</a:t>
            </a:r>
          </a:p>
          <a:p>
            <a:pPr>
              <a:lnSpc>
                <a:spcPct val="107000"/>
              </a:lnSpc>
              <a:spcAft>
                <a:spcPts val="800"/>
              </a:spcAft>
            </a:pPr>
            <a:r>
              <a:rPr lang="en-US" sz="2000" dirty="0"/>
              <a:t>The </a:t>
            </a:r>
            <a:r>
              <a:rPr lang="en-US" sz="2000" dirty="0" err="1"/>
              <a:t>organisation</a:t>
            </a:r>
            <a:r>
              <a:rPr lang="en-US" sz="2000" dirty="0"/>
              <a:t> should check that all subcontractors and bought-in-</a:t>
            </a:r>
            <a:r>
              <a:rPr lang="en-US" sz="2000" dirty="0" err="1"/>
              <a:t>labour</a:t>
            </a:r>
            <a:r>
              <a:rPr lang="en-US" sz="2000" dirty="0"/>
              <a:t> are screened under BS 7858.</a:t>
            </a:r>
          </a:p>
          <a:p>
            <a:pPr>
              <a:lnSpc>
                <a:spcPct val="107000"/>
              </a:lnSpc>
              <a:spcAft>
                <a:spcPts val="800"/>
              </a:spcAft>
            </a:pPr>
            <a:r>
              <a:rPr lang="en-US" sz="2000" dirty="0"/>
              <a:t>There should be documented evidence that due diligence has been carried out by the organization</a:t>
            </a:r>
          </a:p>
          <a:p>
            <a:pPr>
              <a:lnSpc>
                <a:spcPct val="107000"/>
              </a:lnSpc>
              <a:spcAft>
                <a:spcPts val="800"/>
              </a:spcAft>
            </a:pPr>
            <a:r>
              <a:rPr lang="en-US" sz="2000" dirty="0"/>
              <a:t> Ensure the subcontracted services provider complies with this British Standard and satisfy itself that all recommendations have been followed.</a:t>
            </a:r>
          </a:p>
          <a:p>
            <a:pPr>
              <a:lnSpc>
                <a:spcPct val="107000"/>
              </a:lnSpc>
              <a:spcAft>
                <a:spcPts val="800"/>
              </a:spcAft>
            </a:pPr>
            <a:r>
              <a:rPr lang="en-US" sz="2000" dirty="0"/>
              <a:t> HMRC guidance on the use of </a:t>
            </a:r>
            <a:r>
              <a:rPr lang="en-US" sz="2000" dirty="0" err="1"/>
              <a:t>labour</a:t>
            </a:r>
            <a:r>
              <a:rPr lang="en-US" sz="2000" dirty="0"/>
              <a:t> providers: </a:t>
            </a:r>
          </a:p>
          <a:p>
            <a:pPr marL="0" indent="0">
              <a:lnSpc>
                <a:spcPct val="107000"/>
              </a:lnSpc>
              <a:spcAft>
                <a:spcPts val="800"/>
              </a:spcAft>
              <a:buNone/>
            </a:pPr>
            <a:r>
              <a:rPr lang="en-US" sz="2000" u="sng" dirty="0">
                <a:solidFill>
                  <a:srgbClr val="00B0F0"/>
                </a:solidFill>
              </a:rPr>
              <a:t>www.gov.uk/government/publiactions/use-of-labour-providers </a:t>
            </a:r>
          </a:p>
          <a:p>
            <a:pPr marL="0" indent="0">
              <a:lnSpc>
                <a:spcPct val="107000"/>
              </a:lnSpc>
              <a:spcAft>
                <a:spcPts val="800"/>
              </a:spcAft>
              <a:buNone/>
            </a:pPr>
            <a:endParaRPr lang="en-US" sz="2000" dirty="0"/>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4001807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Quality of suppliers’ personnel:</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30032"/>
            <a:ext cx="11132820" cy="5309920"/>
          </a:xfrm>
        </p:spPr>
        <p:txBody>
          <a:bodyPr>
            <a:noAutofit/>
          </a:bodyPr>
          <a:lstStyle/>
          <a:p>
            <a:pPr marL="0" indent="0">
              <a:lnSpc>
                <a:spcPct val="107000"/>
              </a:lnSpc>
              <a:spcAft>
                <a:spcPts val="800"/>
              </a:spcAft>
              <a:buNone/>
            </a:pPr>
            <a:r>
              <a:rPr lang="en-US" sz="2000" dirty="0"/>
              <a:t>The </a:t>
            </a:r>
            <a:r>
              <a:rPr lang="en-US" sz="2000" dirty="0" err="1"/>
              <a:t>organisation</a:t>
            </a:r>
            <a:r>
              <a:rPr lang="en-US" sz="2000" dirty="0"/>
              <a:t> should provide the suppliers’ personnel and have access to a customer’s site and/or confidential records that:</a:t>
            </a:r>
          </a:p>
          <a:p>
            <a:pPr>
              <a:lnSpc>
                <a:spcPct val="107000"/>
              </a:lnSpc>
              <a:spcAft>
                <a:spcPts val="800"/>
              </a:spcAft>
            </a:pPr>
            <a:r>
              <a:rPr lang="en-US" sz="2000" dirty="0"/>
              <a:t>Are screened under BS 7858</a:t>
            </a:r>
          </a:p>
          <a:p>
            <a:pPr>
              <a:lnSpc>
                <a:spcPct val="107000"/>
              </a:lnSpc>
              <a:spcAft>
                <a:spcPts val="800"/>
              </a:spcAft>
            </a:pPr>
            <a:r>
              <a:rPr lang="en-US" sz="2000" dirty="0"/>
              <a:t>Are experienced and/or trained to work </a:t>
            </a:r>
          </a:p>
          <a:p>
            <a:pPr>
              <a:lnSpc>
                <a:spcPct val="107000"/>
              </a:lnSpc>
              <a:spcAft>
                <a:spcPts val="800"/>
              </a:spcAft>
            </a:pPr>
            <a:r>
              <a:rPr lang="en-US" sz="2000" dirty="0"/>
              <a:t>A signed confidentiality agreement about the disclosure of the customer’s and the </a:t>
            </a:r>
            <a:r>
              <a:rPr lang="en-US" sz="2000" dirty="0" err="1"/>
              <a:t>organisation’s</a:t>
            </a:r>
            <a:r>
              <a:rPr lang="en-US" sz="2000" dirty="0"/>
              <a:t> classified information</a:t>
            </a:r>
          </a:p>
          <a:p>
            <a:pPr>
              <a:lnSpc>
                <a:spcPct val="107000"/>
              </a:lnSpc>
              <a:spcAft>
                <a:spcPts val="800"/>
              </a:spcAft>
            </a:pPr>
            <a:r>
              <a:rPr lang="en-US" sz="2000" dirty="0"/>
              <a:t>Report to the </a:t>
            </a:r>
            <a:r>
              <a:rPr lang="en-US" sz="2000" dirty="0" err="1"/>
              <a:t>organisation</a:t>
            </a:r>
            <a:r>
              <a:rPr lang="en-US" sz="2000" dirty="0"/>
              <a:t> about an alleged or actual contravention of the law</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18806337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F21B69D-CB4D-1EF4-3F73-64FC4146CBE8}"/>
              </a:ext>
            </a:extLst>
          </p:cNvPr>
          <p:cNvSpPr/>
          <p:nvPr/>
        </p:nvSpPr>
        <p:spPr>
          <a:xfrm>
            <a:off x="0" y="0"/>
            <a:ext cx="12191999"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28600" algn="ctr">
              <a:lnSpc>
                <a:spcPct val="115000"/>
              </a:lnSpc>
              <a:spcAft>
                <a:spcPts val="800"/>
              </a:spcAft>
            </a:pPr>
            <a:r>
              <a:rPr lang="en-US" sz="6000" dirty="0"/>
              <a:t>7- Assignment Instructions</a:t>
            </a:r>
            <a:endParaRPr lang="en-GB" sz="6000" dirty="0"/>
          </a:p>
        </p:txBody>
      </p:sp>
    </p:spTree>
    <p:extLst>
      <p:ext uri="{BB962C8B-B14F-4D97-AF65-F5344CB8AC3E}">
        <p14:creationId xmlns:p14="http://schemas.microsoft.com/office/powerpoint/2010/main" val="31173076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Assignment instructions:</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203422"/>
            <a:ext cx="11132820" cy="5436529"/>
          </a:xfrm>
        </p:spPr>
        <p:txBody>
          <a:bodyPr>
            <a:noAutofit/>
          </a:bodyPr>
          <a:lstStyle/>
          <a:p>
            <a:pPr marL="0" indent="0">
              <a:lnSpc>
                <a:spcPct val="107000"/>
              </a:lnSpc>
              <a:spcAft>
                <a:spcPts val="800"/>
              </a:spcAft>
              <a:buNone/>
            </a:pPr>
            <a:r>
              <a:rPr lang="en-US" sz="2000" b="1" dirty="0"/>
              <a:t>Assignment instructions should include:</a:t>
            </a:r>
          </a:p>
          <a:p>
            <a:pPr>
              <a:lnSpc>
                <a:spcPct val="107000"/>
              </a:lnSpc>
              <a:spcAft>
                <a:spcPts val="800"/>
              </a:spcAft>
            </a:pPr>
            <a:r>
              <a:rPr lang="en-US" sz="1600" dirty="0"/>
              <a:t>All duties and responsibilities should be decided with the customer and be available at the start of the assignment.</a:t>
            </a:r>
          </a:p>
          <a:p>
            <a:pPr>
              <a:lnSpc>
                <a:spcPct val="107000"/>
              </a:lnSpc>
              <a:spcAft>
                <a:spcPts val="800"/>
              </a:spcAft>
            </a:pPr>
            <a:r>
              <a:rPr lang="en-US" sz="1600" dirty="0"/>
              <a:t>The instructions should explain the starting and review dates. </a:t>
            </a:r>
          </a:p>
          <a:p>
            <a:pPr>
              <a:lnSpc>
                <a:spcPct val="107000"/>
              </a:lnSpc>
              <a:spcAft>
                <a:spcPts val="800"/>
              </a:spcAft>
            </a:pPr>
            <a:r>
              <a:rPr lang="en-US" sz="1600" dirty="0"/>
              <a:t>The </a:t>
            </a:r>
            <a:r>
              <a:rPr lang="en-US" sz="1600" dirty="0" err="1"/>
              <a:t>organisation</a:t>
            </a:r>
            <a:r>
              <a:rPr lang="en-US" sz="1600" dirty="0"/>
              <a:t> should regularly review an assignment with the customer and the customer’s site(s) health and safety and safety risk assessment(s).</a:t>
            </a:r>
          </a:p>
          <a:p>
            <a:pPr>
              <a:lnSpc>
                <a:spcPct val="107000"/>
              </a:lnSpc>
              <a:spcAft>
                <a:spcPts val="800"/>
              </a:spcAft>
            </a:pPr>
            <a:r>
              <a:rPr lang="en-US" sz="1600" dirty="0"/>
              <a:t> Assignment instruction should be agreed upon, and copies should be signed by the </a:t>
            </a:r>
            <a:r>
              <a:rPr lang="en-US" sz="1600" dirty="0" err="1"/>
              <a:t>organisation</a:t>
            </a:r>
            <a:r>
              <a:rPr lang="en-US" sz="1600" dirty="0"/>
              <a:t> and customer.</a:t>
            </a:r>
          </a:p>
          <a:p>
            <a:pPr>
              <a:lnSpc>
                <a:spcPct val="107000"/>
              </a:lnSpc>
              <a:spcAft>
                <a:spcPts val="800"/>
              </a:spcAft>
            </a:pPr>
            <a:r>
              <a:rPr lang="en-US" sz="1600" dirty="0"/>
              <a:t>If a customer is resisting to sign the assignment instructions. The </a:t>
            </a:r>
            <a:r>
              <a:rPr lang="en-US" sz="1600" dirty="0" err="1"/>
              <a:t>organisation</a:t>
            </a:r>
            <a:r>
              <a:rPr lang="en-US" sz="1600" dirty="0"/>
              <a:t> should send a copy to the customer stating that, in the case of an absence, those assignment instructions apply.</a:t>
            </a:r>
          </a:p>
          <a:p>
            <a:pPr>
              <a:lnSpc>
                <a:spcPct val="107000"/>
              </a:lnSpc>
              <a:spcAft>
                <a:spcPts val="800"/>
              </a:spcAft>
            </a:pPr>
            <a:r>
              <a:rPr lang="en-US" sz="1600" dirty="0"/>
              <a:t> Staff should be familiar with the assignments they are working on and prove they have read and understood the assignment instructions.</a:t>
            </a:r>
          </a:p>
          <a:p>
            <a:pPr>
              <a:lnSpc>
                <a:spcPct val="107000"/>
              </a:lnSpc>
              <a:spcAft>
                <a:spcPts val="800"/>
              </a:spcAft>
            </a:pPr>
            <a:r>
              <a:rPr lang="en-US" sz="1600" dirty="0"/>
              <a:t> The objective of an employees should be included in the customer’s management policy and strategy document.</a:t>
            </a:r>
          </a:p>
          <a:p>
            <a:pPr>
              <a:lnSpc>
                <a:spcPct val="107000"/>
              </a:lnSpc>
              <a:spcAft>
                <a:spcPts val="800"/>
              </a:spcAft>
            </a:pPr>
            <a:r>
              <a:rPr lang="en-US" sz="1600" dirty="0"/>
              <a:t> If a customer’s management policy and strategy document does not exist, then employees should safeguard the customers assets and security solutions.</a:t>
            </a:r>
          </a:p>
        </p:txBody>
      </p:sp>
    </p:spTree>
    <p:extLst>
      <p:ext uri="{BB962C8B-B14F-4D97-AF65-F5344CB8AC3E}">
        <p14:creationId xmlns:p14="http://schemas.microsoft.com/office/powerpoint/2010/main" val="28568949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Content of Assignment Instructions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414439"/>
            <a:ext cx="11132820" cy="5225513"/>
          </a:xfrm>
        </p:spPr>
        <p:txBody>
          <a:bodyPr>
            <a:noAutofit/>
          </a:bodyPr>
          <a:lstStyle/>
          <a:p>
            <a:pPr marL="0" indent="0">
              <a:lnSpc>
                <a:spcPct val="107000"/>
              </a:lnSpc>
              <a:spcAft>
                <a:spcPts val="800"/>
              </a:spcAft>
              <a:buNone/>
            </a:pPr>
            <a:r>
              <a:rPr lang="en-US" sz="1600" b="1" dirty="0"/>
              <a:t>The assignment instructions should consist of:</a:t>
            </a:r>
          </a:p>
          <a:p>
            <a:pPr>
              <a:lnSpc>
                <a:spcPct val="107000"/>
              </a:lnSpc>
              <a:spcBef>
                <a:spcPts val="0"/>
              </a:spcBef>
              <a:spcAft>
                <a:spcPts val="800"/>
              </a:spcAft>
            </a:pPr>
            <a:r>
              <a:rPr lang="en-US" sz="1600" dirty="0"/>
              <a:t> </a:t>
            </a:r>
            <a:r>
              <a:rPr lang="en-US" sz="1400" dirty="0"/>
              <a:t>The location, description and extent of the site or property</a:t>
            </a:r>
          </a:p>
          <a:p>
            <a:pPr>
              <a:lnSpc>
                <a:spcPct val="107000"/>
              </a:lnSpc>
              <a:spcBef>
                <a:spcPts val="0"/>
              </a:spcBef>
              <a:spcAft>
                <a:spcPts val="800"/>
              </a:spcAft>
            </a:pPr>
            <a:r>
              <a:rPr lang="en-US" sz="1400" dirty="0"/>
              <a:t> The agreed means of access and egress</a:t>
            </a:r>
          </a:p>
          <a:p>
            <a:pPr>
              <a:lnSpc>
                <a:spcPct val="107000"/>
              </a:lnSpc>
              <a:spcBef>
                <a:spcPts val="0"/>
              </a:spcBef>
              <a:spcAft>
                <a:spcPts val="800"/>
              </a:spcAft>
            </a:pPr>
            <a:r>
              <a:rPr lang="en-US" sz="1400" dirty="0"/>
              <a:t> Emergency procedure and lines of communication</a:t>
            </a:r>
          </a:p>
          <a:p>
            <a:pPr>
              <a:lnSpc>
                <a:spcPct val="107000"/>
              </a:lnSpc>
              <a:spcBef>
                <a:spcPts val="0"/>
              </a:spcBef>
              <a:spcAft>
                <a:spcPts val="800"/>
              </a:spcAft>
            </a:pPr>
            <a:r>
              <a:rPr lang="en-US" sz="1400" dirty="0"/>
              <a:t> Escalation procedures</a:t>
            </a:r>
          </a:p>
          <a:p>
            <a:pPr>
              <a:lnSpc>
                <a:spcPct val="107000"/>
              </a:lnSpc>
              <a:spcBef>
                <a:spcPts val="0"/>
              </a:spcBef>
              <a:spcAft>
                <a:spcPts val="800"/>
              </a:spcAft>
            </a:pPr>
            <a:r>
              <a:rPr lang="en-US" sz="1400" dirty="0"/>
              <a:t> Frequency and method of contact with the control room, including the number of check calls</a:t>
            </a:r>
          </a:p>
          <a:p>
            <a:pPr>
              <a:lnSpc>
                <a:spcPct val="107000"/>
              </a:lnSpc>
              <a:spcBef>
                <a:spcPts val="0"/>
              </a:spcBef>
              <a:spcAft>
                <a:spcPts val="800"/>
              </a:spcAft>
            </a:pPr>
            <a:r>
              <a:rPr lang="en-US" sz="1400" dirty="0"/>
              <a:t>Availability of customer’s vehicles or equipment for use by security officers</a:t>
            </a:r>
          </a:p>
          <a:p>
            <a:pPr>
              <a:lnSpc>
                <a:spcPct val="107000"/>
              </a:lnSpc>
              <a:spcBef>
                <a:spcPts val="0"/>
              </a:spcBef>
              <a:spcAft>
                <a:spcPts val="800"/>
              </a:spcAft>
            </a:pPr>
            <a:r>
              <a:rPr lang="en-US" sz="1400" dirty="0"/>
              <a:t> The role of a security officer, taking accountability and restrictions on a security officer’s actions</a:t>
            </a:r>
          </a:p>
          <a:p>
            <a:pPr>
              <a:lnSpc>
                <a:spcPct val="107000"/>
              </a:lnSpc>
              <a:spcBef>
                <a:spcPts val="0"/>
              </a:spcBef>
              <a:spcAft>
                <a:spcPts val="800"/>
              </a:spcAft>
            </a:pPr>
            <a:r>
              <a:rPr lang="en-US" sz="1400" dirty="0"/>
              <a:t> Information on hazards</a:t>
            </a:r>
          </a:p>
          <a:p>
            <a:pPr>
              <a:lnSpc>
                <a:spcPct val="107000"/>
              </a:lnSpc>
              <a:spcBef>
                <a:spcPts val="0"/>
              </a:spcBef>
              <a:spcAft>
                <a:spcPts val="800"/>
              </a:spcAft>
            </a:pPr>
            <a:r>
              <a:rPr lang="en-US" sz="1400" dirty="0"/>
              <a:t> The number of security officers working on the assignment, their objectives, duties and responsibilities, should include:</a:t>
            </a:r>
          </a:p>
          <a:p>
            <a:pPr>
              <a:lnSpc>
                <a:spcPct val="107000"/>
              </a:lnSpc>
              <a:spcBef>
                <a:spcPts val="0"/>
              </a:spcBef>
              <a:spcAft>
                <a:spcPts val="800"/>
              </a:spcAft>
            </a:pPr>
            <a:r>
              <a:rPr lang="en-US" sz="1400" dirty="0"/>
              <a:t> Working hours and handover requirements</a:t>
            </a:r>
          </a:p>
          <a:p>
            <a:pPr>
              <a:lnSpc>
                <a:spcPct val="107000"/>
              </a:lnSpc>
              <a:spcBef>
                <a:spcPts val="0"/>
              </a:spcBef>
              <a:spcAft>
                <a:spcPts val="800"/>
              </a:spcAft>
            </a:pPr>
            <a:r>
              <a:rPr lang="en-US" sz="1400" dirty="0"/>
              <a:t>Any patrols routes and routine reporting points and times</a:t>
            </a:r>
          </a:p>
          <a:p>
            <a:pPr>
              <a:lnSpc>
                <a:spcPct val="107000"/>
              </a:lnSpc>
              <a:spcBef>
                <a:spcPts val="0"/>
              </a:spcBef>
              <a:spcAft>
                <a:spcPts val="800"/>
              </a:spcAft>
            </a:pPr>
            <a:r>
              <a:rPr lang="en-US" sz="1400" dirty="0"/>
              <a:t>The management of CCTV surveillance systems and/or other requested services</a:t>
            </a:r>
          </a:p>
          <a:p>
            <a:pPr>
              <a:lnSpc>
                <a:spcPct val="107000"/>
              </a:lnSpc>
              <a:spcBef>
                <a:spcPts val="0"/>
              </a:spcBef>
              <a:spcAft>
                <a:spcPts val="800"/>
              </a:spcAft>
            </a:pPr>
            <a:r>
              <a:rPr lang="en-US" sz="1400" dirty="0"/>
              <a:t>Access control and searching procedures</a:t>
            </a:r>
          </a:p>
          <a:p>
            <a:pPr>
              <a:lnSpc>
                <a:spcPct val="107000"/>
              </a:lnSpc>
              <a:spcBef>
                <a:spcPts val="0"/>
              </a:spcBef>
              <a:spcAft>
                <a:spcPts val="800"/>
              </a:spcAft>
            </a:pPr>
            <a:r>
              <a:rPr lang="en-US" sz="1400" dirty="0"/>
              <a:t>Record keeping and reporting</a:t>
            </a:r>
          </a:p>
          <a:p>
            <a:pPr marL="0" indent="0">
              <a:lnSpc>
                <a:spcPct val="107000"/>
              </a:lnSpc>
              <a:spcAft>
                <a:spcPts val="800"/>
              </a:spcAft>
              <a:buNone/>
            </a:pPr>
            <a:endParaRPr lang="en-US" sz="1600" dirty="0"/>
          </a:p>
          <a:p>
            <a:pPr marL="0" indent="0">
              <a:lnSpc>
                <a:spcPct val="107000"/>
              </a:lnSpc>
              <a:spcAft>
                <a:spcPts val="800"/>
              </a:spcAft>
              <a:buNone/>
            </a:pPr>
            <a:endParaRPr lang="en-US" sz="1600" dirty="0"/>
          </a:p>
          <a:p>
            <a:pPr marL="0" indent="0">
              <a:lnSpc>
                <a:spcPct val="107000"/>
              </a:lnSpc>
              <a:spcAft>
                <a:spcPts val="800"/>
              </a:spcAft>
              <a:buNone/>
            </a:pPr>
            <a:endParaRPr lang="en-US" sz="1600" dirty="0"/>
          </a:p>
        </p:txBody>
      </p:sp>
    </p:spTree>
    <p:extLst>
      <p:ext uri="{BB962C8B-B14F-4D97-AF65-F5344CB8AC3E}">
        <p14:creationId xmlns:p14="http://schemas.microsoft.com/office/powerpoint/2010/main" val="212958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 Assignment Instructions Amendments / Review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597320"/>
            <a:ext cx="11132820" cy="5042632"/>
          </a:xfrm>
        </p:spPr>
        <p:txBody>
          <a:bodyPr>
            <a:noAutofit/>
          </a:bodyPr>
          <a:lstStyle/>
          <a:p>
            <a:pPr>
              <a:lnSpc>
                <a:spcPct val="107000"/>
              </a:lnSpc>
              <a:spcAft>
                <a:spcPts val="800"/>
              </a:spcAft>
            </a:pPr>
            <a:r>
              <a:rPr lang="en-US" sz="2000" dirty="0"/>
              <a:t>Any changes made to the assignment instructions that result in changes in security officers’ duties should be agreed upon between the </a:t>
            </a:r>
            <a:r>
              <a:rPr lang="en-US" sz="2000" dirty="0" err="1"/>
              <a:t>organisation</a:t>
            </a:r>
            <a:r>
              <a:rPr lang="en-US" sz="2000" dirty="0"/>
              <a:t> and the customer.</a:t>
            </a:r>
          </a:p>
          <a:p>
            <a:pPr>
              <a:lnSpc>
                <a:spcPct val="107000"/>
              </a:lnSpc>
              <a:spcAft>
                <a:spcPts val="800"/>
              </a:spcAft>
            </a:pPr>
            <a:r>
              <a:rPr lang="en-US" sz="2000" dirty="0"/>
              <a:t>Secondary amendments should be signed by the </a:t>
            </a:r>
            <a:r>
              <a:rPr lang="en-US" sz="2000" dirty="0" err="1"/>
              <a:t>organisation</a:t>
            </a:r>
            <a:r>
              <a:rPr lang="en-US" sz="2000" dirty="0"/>
              <a:t> and details forwarded to the customer.</a:t>
            </a:r>
          </a:p>
          <a:p>
            <a:pPr>
              <a:lnSpc>
                <a:spcPct val="107000"/>
              </a:lnSpc>
              <a:spcAft>
                <a:spcPts val="800"/>
              </a:spcAft>
            </a:pPr>
            <a:r>
              <a:rPr lang="en-US" sz="2000" dirty="0"/>
              <a:t>Assignment instructions should be revised and discussed after changes have been agreed upon. </a:t>
            </a:r>
          </a:p>
          <a:p>
            <a:pPr>
              <a:lnSpc>
                <a:spcPct val="107000"/>
              </a:lnSpc>
              <a:spcAft>
                <a:spcPts val="800"/>
              </a:spcAft>
            </a:pPr>
            <a:r>
              <a:rPr lang="en-US" sz="2000" dirty="0"/>
              <a:t>All security officers should sign an assignment instructions amendment sheet to verify they understand the changes.</a:t>
            </a:r>
          </a:p>
          <a:p>
            <a:pPr>
              <a:lnSpc>
                <a:spcPct val="107000"/>
              </a:lnSpc>
              <a:spcAft>
                <a:spcPts val="800"/>
              </a:spcAft>
            </a:pPr>
            <a:r>
              <a:rPr lang="en-US" sz="2000" dirty="0"/>
              <a:t>Temporary revisions should be noted in the site records</a:t>
            </a:r>
          </a:p>
          <a:p>
            <a:pPr marL="0" indent="0">
              <a:lnSpc>
                <a:spcPct val="107000"/>
              </a:lnSpc>
              <a:spcAft>
                <a:spcPts val="800"/>
              </a:spcAft>
              <a:buNone/>
            </a:pPr>
            <a:endParaRPr lang="en-US" sz="1600" dirty="0"/>
          </a:p>
        </p:txBody>
      </p:sp>
    </p:spTree>
    <p:extLst>
      <p:ext uri="{BB962C8B-B14F-4D97-AF65-F5344CB8AC3E}">
        <p14:creationId xmlns:p14="http://schemas.microsoft.com/office/powerpoint/2010/main" val="1821068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Review</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597320"/>
            <a:ext cx="11132820" cy="5042632"/>
          </a:xfrm>
        </p:spPr>
        <p:txBody>
          <a:bodyPr>
            <a:noAutofit/>
          </a:bodyPr>
          <a:lstStyle/>
          <a:p>
            <a:pPr>
              <a:lnSpc>
                <a:spcPct val="107000"/>
              </a:lnSpc>
              <a:spcAft>
                <a:spcPts val="800"/>
              </a:spcAft>
            </a:pPr>
            <a:r>
              <a:rPr lang="en-US" sz="2000" dirty="0"/>
              <a:t>Assignment instructions should not exceed 12 months but should be frequently reviewed.</a:t>
            </a:r>
          </a:p>
          <a:p>
            <a:pPr>
              <a:lnSpc>
                <a:spcPct val="107000"/>
              </a:lnSpc>
              <a:spcAft>
                <a:spcPts val="800"/>
              </a:spcAft>
            </a:pPr>
            <a:r>
              <a:rPr lang="en-US" sz="2000" dirty="0"/>
              <a:t>    Establish clear channels of communication to facilitate collaboration, provide updates, and address any concerns </a:t>
            </a:r>
          </a:p>
          <a:p>
            <a:pPr marL="0" indent="0">
              <a:lnSpc>
                <a:spcPct val="107000"/>
              </a:lnSpc>
              <a:spcAft>
                <a:spcPts val="800"/>
              </a:spcAft>
              <a:buNone/>
            </a:pPr>
            <a:r>
              <a:rPr lang="en-US" sz="2000" dirty="0"/>
              <a:t>	or issues that may arise.</a:t>
            </a:r>
          </a:p>
          <a:p>
            <a:pPr>
              <a:lnSpc>
                <a:spcPct val="107000"/>
              </a:lnSpc>
              <a:spcAft>
                <a:spcPts val="800"/>
              </a:spcAft>
            </a:pPr>
            <a:r>
              <a:rPr lang="en-US" sz="2000" dirty="0"/>
              <a:t>    Identify potential risks or obstacles that could impact the assignment's progress and implement mitigation strategies accordingly.</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0319369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AB20D6-7A10-C31A-600B-F03F404AE662}"/>
              </a:ext>
            </a:extLst>
          </p:cNvPr>
          <p:cNvSpPr/>
          <p:nvPr/>
        </p:nvSpPr>
        <p:spPr>
          <a:xfrm>
            <a:off x="0" y="0"/>
            <a:ext cx="12191999"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lnSpc>
                <a:spcPct val="115000"/>
              </a:lnSpc>
              <a:spcAft>
                <a:spcPts val="800"/>
              </a:spcAft>
            </a:pPr>
            <a:r>
              <a:rPr lang="en-US" sz="6000" dirty="0"/>
              <a:t>8- Sites</a:t>
            </a:r>
            <a:endParaRPr lang="en-GB" sz="6000" dirty="0"/>
          </a:p>
        </p:txBody>
      </p:sp>
    </p:spTree>
    <p:extLst>
      <p:ext uri="{BB962C8B-B14F-4D97-AF65-F5344CB8AC3E}">
        <p14:creationId xmlns:p14="http://schemas.microsoft.com/office/powerpoint/2010/main" val="35598230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Site information &amp; Duties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597320"/>
            <a:ext cx="11132820" cy="5042632"/>
          </a:xfrm>
        </p:spPr>
        <p:txBody>
          <a:bodyPr>
            <a:noAutofit/>
          </a:bodyPr>
          <a:lstStyle/>
          <a:p>
            <a:pPr marL="0" indent="0">
              <a:lnSpc>
                <a:spcPct val="107000"/>
              </a:lnSpc>
              <a:spcAft>
                <a:spcPts val="800"/>
              </a:spcAft>
              <a:buNone/>
            </a:pPr>
            <a:r>
              <a:rPr lang="en-US" sz="2000" b="1" dirty="0"/>
              <a:t>Security officers should be accustomed to their general and specific site </a:t>
            </a:r>
          </a:p>
          <a:p>
            <a:pPr>
              <a:lnSpc>
                <a:spcPct val="107000"/>
              </a:lnSpc>
              <a:spcAft>
                <a:spcPts val="800"/>
              </a:spcAft>
            </a:pPr>
            <a:r>
              <a:rPr lang="en-US" sz="2000" dirty="0"/>
              <a:t>duties and responsibilities.</a:t>
            </a:r>
          </a:p>
          <a:p>
            <a:pPr>
              <a:lnSpc>
                <a:spcPct val="107000"/>
              </a:lnSpc>
              <a:spcAft>
                <a:spcPts val="800"/>
              </a:spcAft>
            </a:pPr>
            <a:r>
              <a:rPr lang="en-US" sz="2000" dirty="0"/>
              <a:t>The </a:t>
            </a:r>
            <a:r>
              <a:rPr lang="en-US" sz="2000" dirty="0" err="1"/>
              <a:t>organisation</a:t>
            </a:r>
            <a:r>
              <a:rPr lang="en-US" sz="2000" dirty="0"/>
              <a:t> should record these duties through assignment instructions and make them available to each security officer.</a:t>
            </a:r>
          </a:p>
          <a:p>
            <a:pPr>
              <a:lnSpc>
                <a:spcPct val="107000"/>
              </a:lnSpc>
              <a:spcAft>
                <a:spcPts val="800"/>
              </a:spcAft>
            </a:pPr>
            <a:r>
              <a:rPr lang="en-US" sz="2000" dirty="0"/>
              <a:t>Continuously review and update site information and procedures based on feedback, lessons learned, and changes in project requirements</a:t>
            </a:r>
          </a:p>
          <a:p>
            <a:pPr>
              <a:lnSpc>
                <a:spcPct val="107000"/>
              </a:lnSpc>
              <a:spcAft>
                <a:spcPts val="800"/>
              </a:spcAft>
            </a:pPr>
            <a:r>
              <a:rPr lang="en-US" sz="2000" dirty="0"/>
              <a:t>Regularly review safety performance metrics and implement changes to enhance safety and efficiency on the site</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2982990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Security Officer Job Duties:</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597320"/>
            <a:ext cx="11132820" cy="4930089"/>
          </a:xfrm>
        </p:spPr>
        <p:txBody>
          <a:bodyPr>
            <a:noAutofit/>
          </a:bodyPr>
          <a:lstStyle/>
          <a:p>
            <a:pPr marL="0" indent="0">
              <a:lnSpc>
                <a:spcPct val="107000"/>
              </a:lnSpc>
              <a:spcAft>
                <a:spcPts val="800"/>
              </a:spcAft>
              <a:buNone/>
            </a:pPr>
            <a:r>
              <a:rPr lang="en-US" sz="2000" b="1" dirty="0"/>
              <a:t>Standard duties of a security officer should include:</a:t>
            </a:r>
          </a:p>
          <a:p>
            <a:pPr>
              <a:lnSpc>
                <a:spcPct val="107000"/>
              </a:lnSpc>
              <a:spcBef>
                <a:spcPts val="0"/>
              </a:spcBef>
              <a:spcAft>
                <a:spcPts val="800"/>
              </a:spcAft>
            </a:pPr>
            <a:r>
              <a:rPr lang="en-US" sz="1600" dirty="0"/>
              <a:t>Routine tests of timing, communication, safety or other equipment specified in the assignment instructions</a:t>
            </a:r>
          </a:p>
          <a:p>
            <a:pPr>
              <a:lnSpc>
                <a:spcPct val="107000"/>
              </a:lnSpc>
              <a:spcBef>
                <a:spcPts val="0"/>
              </a:spcBef>
              <a:spcAft>
                <a:spcPts val="800"/>
              </a:spcAft>
            </a:pPr>
            <a:r>
              <a:rPr lang="en-US" sz="1600" dirty="0"/>
              <a:t>Manage crowds and queues.</a:t>
            </a:r>
          </a:p>
          <a:p>
            <a:pPr>
              <a:lnSpc>
                <a:spcPct val="107000"/>
              </a:lnSpc>
              <a:spcBef>
                <a:spcPts val="0"/>
              </a:spcBef>
              <a:spcAft>
                <a:spcPts val="800"/>
              </a:spcAft>
            </a:pPr>
            <a:r>
              <a:rPr lang="en-US" sz="1600" dirty="0"/>
              <a:t>Make sure people keep to the dress code.</a:t>
            </a:r>
          </a:p>
          <a:p>
            <a:pPr>
              <a:lnSpc>
                <a:spcPct val="107000"/>
              </a:lnSpc>
              <a:spcBef>
                <a:spcPts val="0"/>
              </a:spcBef>
              <a:spcAft>
                <a:spcPts val="800"/>
              </a:spcAft>
            </a:pPr>
            <a:r>
              <a:rPr lang="en-US" sz="1600" dirty="0"/>
              <a:t>Check tickets.</a:t>
            </a:r>
          </a:p>
          <a:p>
            <a:pPr>
              <a:lnSpc>
                <a:spcPct val="107000"/>
              </a:lnSpc>
              <a:spcBef>
                <a:spcPts val="0"/>
              </a:spcBef>
              <a:spcAft>
                <a:spcPts val="800"/>
              </a:spcAft>
            </a:pPr>
            <a:r>
              <a:rPr lang="en-US" sz="1600" dirty="0"/>
              <a:t>Patrol inside and outside the venue.</a:t>
            </a:r>
          </a:p>
          <a:p>
            <a:pPr>
              <a:lnSpc>
                <a:spcPct val="107000"/>
              </a:lnSpc>
              <a:spcBef>
                <a:spcPts val="0"/>
              </a:spcBef>
              <a:spcAft>
                <a:spcPts val="800"/>
              </a:spcAft>
            </a:pPr>
            <a:r>
              <a:rPr lang="en-US" sz="1600" dirty="0"/>
              <a:t>Watch people's behavior and deal with conflict.</a:t>
            </a:r>
          </a:p>
          <a:p>
            <a:pPr>
              <a:lnSpc>
                <a:spcPct val="107000"/>
              </a:lnSpc>
              <a:spcBef>
                <a:spcPts val="0"/>
              </a:spcBef>
              <a:spcAft>
                <a:spcPts val="800"/>
              </a:spcAft>
            </a:pPr>
            <a:r>
              <a:rPr lang="en-US" sz="1600" dirty="0"/>
              <a:t>Restrain and escort people out of the venue, if necessary.</a:t>
            </a:r>
          </a:p>
          <a:p>
            <a:pPr>
              <a:lnSpc>
                <a:spcPct val="107000"/>
              </a:lnSpc>
              <a:spcBef>
                <a:spcPts val="0"/>
              </a:spcBef>
              <a:spcAft>
                <a:spcPts val="800"/>
              </a:spcAft>
            </a:pPr>
            <a:r>
              <a:rPr lang="en-US" sz="1600" dirty="0"/>
              <a:t>Deal with emergencies.</a:t>
            </a:r>
          </a:p>
          <a:p>
            <a:pPr>
              <a:lnSpc>
                <a:spcPct val="107000"/>
              </a:lnSpc>
              <a:spcBef>
                <a:spcPts val="0"/>
              </a:spcBef>
              <a:spcAft>
                <a:spcPts val="800"/>
              </a:spcAft>
            </a:pPr>
            <a:r>
              <a:rPr lang="en-US" sz="1600" dirty="0"/>
              <a:t>Co-operate with police, first aiders and management.</a:t>
            </a:r>
          </a:p>
          <a:p>
            <a:pPr>
              <a:lnSpc>
                <a:spcPct val="107000"/>
              </a:lnSpc>
              <a:spcBef>
                <a:spcPts val="0"/>
              </a:spcBef>
              <a:spcAft>
                <a:spcPts val="800"/>
              </a:spcAft>
            </a:pPr>
            <a:r>
              <a:rPr lang="en-US" sz="1600" dirty="0"/>
              <a:t>Periodically checking that the site has been and remains guarded</a:t>
            </a:r>
          </a:p>
          <a:p>
            <a:pPr>
              <a:lnSpc>
                <a:spcPct val="107000"/>
              </a:lnSpc>
              <a:spcBef>
                <a:spcPts val="0"/>
              </a:spcBef>
              <a:spcAft>
                <a:spcPts val="800"/>
              </a:spcAft>
            </a:pPr>
            <a:r>
              <a:rPr lang="en-US" sz="1600" dirty="0"/>
              <a:t>Undertaking site patrols to examine for any breaches in security or other specified changes</a:t>
            </a:r>
          </a:p>
          <a:p>
            <a:pPr>
              <a:lnSpc>
                <a:spcPct val="107000"/>
              </a:lnSpc>
              <a:spcBef>
                <a:spcPts val="0"/>
              </a:spcBef>
              <a:spcAft>
                <a:spcPts val="800"/>
              </a:spcAft>
            </a:pPr>
            <a:r>
              <a:rPr lang="en-US" sz="1600" dirty="0"/>
              <a:t>The administration of reporting incidents and emergencies</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23716507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Site Records:</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104949"/>
            <a:ext cx="11132820" cy="5647543"/>
          </a:xfrm>
        </p:spPr>
        <p:txBody>
          <a:bodyPr>
            <a:noAutofit/>
          </a:bodyPr>
          <a:lstStyle/>
          <a:p>
            <a:pPr marL="0" indent="0">
              <a:lnSpc>
                <a:spcPct val="107000"/>
              </a:lnSpc>
              <a:spcAft>
                <a:spcPts val="800"/>
              </a:spcAft>
              <a:buNone/>
            </a:pPr>
            <a:r>
              <a:rPr lang="en-US" sz="1800" dirty="0"/>
              <a:t>The </a:t>
            </a:r>
            <a:r>
              <a:rPr lang="en-US" sz="1800" dirty="0" err="1"/>
              <a:t>organisation</a:t>
            </a:r>
            <a:r>
              <a:rPr lang="en-US" sz="1800" dirty="0"/>
              <a:t> should keep daily registers for all assignments. All events, incidents and actions taken should be documented, by time and date, in the logs.</a:t>
            </a:r>
          </a:p>
          <a:p>
            <a:pPr marL="0" indent="0">
              <a:lnSpc>
                <a:spcPct val="107000"/>
              </a:lnSpc>
              <a:spcBef>
                <a:spcPts val="600"/>
              </a:spcBef>
              <a:spcAft>
                <a:spcPts val="600"/>
              </a:spcAft>
              <a:buNone/>
            </a:pPr>
            <a:r>
              <a:rPr lang="en-US" sz="2000" b="1" dirty="0"/>
              <a:t>These records should include:</a:t>
            </a:r>
          </a:p>
          <a:p>
            <a:pPr marL="457200" indent="-457200">
              <a:lnSpc>
                <a:spcPct val="107000"/>
              </a:lnSpc>
              <a:spcBef>
                <a:spcPts val="0"/>
              </a:spcBef>
              <a:buFont typeface="+mj-lt"/>
              <a:buAutoNum type="alphaLcParenR"/>
            </a:pPr>
            <a:r>
              <a:rPr lang="en-US" sz="1400" dirty="0"/>
              <a:t>hazardous conditions (health and safety assessments); </a:t>
            </a:r>
          </a:p>
          <a:p>
            <a:pPr marL="457200" indent="-457200">
              <a:lnSpc>
                <a:spcPct val="107000"/>
              </a:lnSpc>
              <a:spcBef>
                <a:spcPts val="0"/>
              </a:spcBef>
              <a:buFont typeface="+mj-lt"/>
              <a:buAutoNum type="alphaLcParenR"/>
            </a:pPr>
            <a:r>
              <a:rPr lang="en-US" sz="1400" dirty="0"/>
              <a:t>guidance based on the operational risk assessment</a:t>
            </a:r>
          </a:p>
          <a:p>
            <a:pPr marL="457200" indent="-457200">
              <a:lnSpc>
                <a:spcPct val="107000"/>
              </a:lnSpc>
              <a:spcBef>
                <a:spcPts val="0"/>
              </a:spcBef>
              <a:buFont typeface="+mj-lt"/>
              <a:buAutoNum type="alphaLcParenR"/>
            </a:pPr>
            <a:r>
              <a:rPr lang="en-US" sz="1400" dirty="0"/>
              <a:t>guidance based on the operational plan/method statement </a:t>
            </a:r>
          </a:p>
          <a:p>
            <a:pPr marL="457200" indent="-457200">
              <a:lnSpc>
                <a:spcPct val="107000"/>
              </a:lnSpc>
              <a:spcBef>
                <a:spcPts val="0"/>
              </a:spcBef>
              <a:buFont typeface="+mj-lt"/>
              <a:buAutoNum type="alphaLcParenR"/>
            </a:pPr>
            <a:r>
              <a:rPr lang="en-US" sz="1400" dirty="0"/>
              <a:t>client specific instructions; </a:t>
            </a:r>
          </a:p>
          <a:p>
            <a:pPr marL="457200" indent="-457200">
              <a:lnSpc>
                <a:spcPct val="107000"/>
              </a:lnSpc>
              <a:spcBef>
                <a:spcPts val="0"/>
              </a:spcBef>
              <a:buFont typeface="+mj-lt"/>
              <a:buAutoNum type="alphaLcParenR"/>
            </a:pPr>
            <a:r>
              <a:rPr lang="en-US" sz="1400" dirty="0"/>
              <a:t>relevant information from the premises </a:t>
            </a:r>
            <a:r>
              <a:rPr lang="en-US" sz="1400" dirty="0" err="1"/>
              <a:t>licence</a:t>
            </a:r>
            <a:endParaRPr lang="en-US" sz="1400" dirty="0"/>
          </a:p>
          <a:p>
            <a:pPr marL="457200" indent="-457200">
              <a:lnSpc>
                <a:spcPct val="107000"/>
              </a:lnSpc>
              <a:spcBef>
                <a:spcPts val="0"/>
              </a:spcBef>
              <a:buFont typeface="+mj-lt"/>
              <a:buAutoNum type="alphaLcParenR"/>
            </a:pPr>
            <a:r>
              <a:rPr lang="en-US" sz="1400" dirty="0"/>
              <a:t>local services and contacts</a:t>
            </a:r>
          </a:p>
          <a:p>
            <a:pPr marL="457200" indent="-457200">
              <a:lnSpc>
                <a:spcPct val="107000"/>
              </a:lnSpc>
              <a:spcBef>
                <a:spcPts val="0"/>
              </a:spcBef>
              <a:buFont typeface="+mj-lt"/>
              <a:buAutoNum type="alphaLcParenR"/>
            </a:pPr>
            <a:r>
              <a:rPr lang="en-US" sz="1400" dirty="0"/>
              <a:t>contingency plans.</a:t>
            </a:r>
          </a:p>
          <a:p>
            <a:pPr marL="457200" indent="-457200">
              <a:lnSpc>
                <a:spcPct val="107000"/>
              </a:lnSpc>
              <a:spcBef>
                <a:spcPts val="0"/>
              </a:spcBef>
              <a:buFont typeface="+mj-lt"/>
              <a:buAutoNum type="alphaLcParenR"/>
            </a:pPr>
            <a:r>
              <a:rPr lang="en-US" sz="1400" dirty="0"/>
              <a:t>The signing-in and-out of the </a:t>
            </a:r>
            <a:r>
              <a:rPr lang="en-US" sz="1400" dirty="0" err="1"/>
              <a:t>organisation’s</a:t>
            </a:r>
            <a:r>
              <a:rPr lang="en-US" sz="1400" dirty="0"/>
              <a:t> employees and supervisory visits</a:t>
            </a:r>
          </a:p>
          <a:p>
            <a:pPr marL="457200" indent="-457200">
              <a:lnSpc>
                <a:spcPct val="107000"/>
              </a:lnSpc>
              <a:spcBef>
                <a:spcPts val="0"/>
              </a:spcBef>
              <a:buFont typeface="+mj-lt"/>
              <a:buAutoNum type="alphaLcParenR"/>
            </a:pPr>
            <a:r>
              <a:rPr lang="en-US" sz="1400" dirty="0"/>
              <a:t>Changes in the assignment instructions (if approved by the customer)</a:t>
            </a:r>
          </a:p>
          <a:p>
            <a:pPr marL="457200" indent="-457200">
              <a:lnSpc>
                <a:spcPct val="107000"/>
              </a:lnSpc>
              <a:spcBef>
                <a:spcPts val="0"/>
              </a:spcBef>
              <a:buFont typeface="+mj-lt"/>
              <a:buAutoNum type="alphaLcParenR"/>
            </a:pPr>
            <a:r>
              <a:rPr lang="en-US" sz="1400" dirty="0"/>
              <a:t>Book on book off timings</a:t>
            </a:r>
          </a:p>
          <a:p>
            <a:pPr marL="0" indent="0">
              <a:lnSpc>
                <a:spcPct val="100000"/>
              </a:lnSpc>
              <a:spcBef>
                <a:spcPts val="0"/>
              </a:spcBef>
              <a:buNone/>
            </a:pPr>
            <a:endParaRPr lang="en-US" sz="1600" dirty="0"/>
          </a:p>
          <a:p>
            <a:pPr>
              <a:lnSpc>
                <a:spcPct val="107000"/>
              </a:lnSpc>
              <a:spcBef>
                <a:spcPts val="0"/>
              </a:spcBef>
            </a:pPr>
            <a:r>
              <a:rPr lang="en-US" sz="1400" dirty="0"/>
              <a:t>The transfer of keys or any other equipment that the </a:t>
            </a:r>
            <a:r>
              <a:rPr lang="en-US" sz="1400" dirty="0" err="1"/>
              <a:t>organisation</a:t>
            </a:r>
            <a:r>
              <a:rPr lang="en-US" sz="1400" dirty="0"/>
              <a:t> is responsible for</a:t>
            </a:r>
          </a:p>
          <a:p>
            <a:pPr>
              <a:lnSpc>
                <a:spcPct val="107000"/>
              </a:lnSpc>
              <a:spcBef>
                <a:spcPts val="0"/>
              </a:spcBef>
            </a:pPr>
            <a:r>
              <a:rPr lang="en-US" sz="1400" dirty="0"/>
              <a:t>Any reports of incidents, which should include the following:</a:t>
            </a:r>
          </a:p>
          <a:p>
            <a:pPr>
              <a:lnSpc>
                <a:spcPct val="107000"/>
              </a:lnSpc>
              <a:spcBef>
                <a:spcPts val="0"/>
              </a:spcBef>
            </a:pPr>
            <a:r>
              <a:rPr lang="en-US" sz="1400" dirty="0"/>
              <a:t> the date, time and place of incident</a:t>
            </a:r>
          </a:p>
          <a:p>
            <a:pPr>
              <a:lnSpc>
                <a:spcPct val="107000"/>
              </a:lnSpc>
              <a:spcBef>
                <a:spcPts val="0"/>
              </a:spcBef>
            </a:pPr>
            <a:r>
              <a:rPr lang="en-US" sz="1400" dirty="0"/>
              <a:t>nature of the incident (e.g. fire, flood or theft)</a:t>
            </a:r>
          </a:p>
          <a:p>
            <a:pPr>
              <a:lnSpc>
                <a:spcPct val="107000"/>
              </a:lnSpc>
              <a:spcBef>
                <a:spcPts val="0"/>
              </a:spcBef>
            </a:pPr>
            <a:r>
              <a:rPr lang="en-US" sz="1400" dirty="0"/>
              <a:t>the name of the reporter and the date and time of reporting</a:t>
            </a:r>
          </a:p>
          <a:p>
            <a:pPr>
              <a:lnSpc>
                <a:spcPct val="107000"/>
              </a:lnSpc>
              <a:spcBef>
                <a:spcPts val="0"/>
              </a:spcBef>
            </a:pPr>
            <a:r>
              <a:rPr lang="en-US" sz="1400" dirty="0"/>
              <a:t>details of the incident</a:t>
            </a:r>
          </a:p>
          <a:p>
            <a:pPr>
              <a:lnSpc>
                <a:spcPct val="107000"/>
              </a:lnSpc>
              <a:spcBef>
                <a:spcPts val="0"/>
              </a:spcBef>
            </a:pPr>
            <a:r>
              <a:rPr lang="en-US" sz="1400" dirty="0"/>
              <a:t>the action taken and continuous reporting</a:t>
            </a:r>
          </a:p>
          <a:p>
            <a:pPr>
              <a:lnSpc>
                <a:spcPct val="107000"/>
              </a:lnSpc>
              <a:spcBef>
                <a:spcPts val="0"/>
              </a:spcBef>
            </a:pPr>
            <a:r>
              <a:rPr lang="en-US" sz="1400" dirty="0"/>
              <a:t>name(s) and contact details of person(s) who witnessed the incident the details and the nature of patrols</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16034736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218048"/>
            <a:ext cx="11132820" cy="985375"/>
          </a:xfrm>
        </p:spPr>
        <p:txBody>
          <a:bodyPr>
            <a:noAutofit/>
          </a:bodyPr>
          <a:lstStyle/>
          <a:p>
            <a:pPr algn="ctr"/>
            <a:r>
              <a:rPr lang="en-US" b="1" dirty="0"/>
              <a:t>Site visits:</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822404"/>
            <a:ext cx="11132820" cy="4817548"/>
          </a:xfrm>
        </p:spPr>
        <p:txBody>
          <a:bodyPr>
            <a:noAutofit/>
          </a:bodyPr>
          <a:lstStyle/>
          <a:p>
            <a:pPr>
              <a:lnSpc>
                <a:spcPct val="107000"/>
              </a:lnSpc>
              <a:spcAft>
                <a:spcPts val="800"/>
              </a:spcAft>
            </a:pPr>
            <a:r>
              <a:rPr lang="en-US" sz="2000" dirty="0"/>
              <a:t>The </a:t>
            </a:r>
            <a:r>
              <a:rPr lang="en-US" sz="2000" dirty="0" err="1"/>
              <a:t>organisation</a:t>
            </a:r>
            <a:r>
              <a:rPr lang="en-US" sz="2000" dirty="0"/>
              <a:t> should have a written communication plan for regular management visits. A qualified person should inspect the visits, which should include checks on:</a:t>
            </a:r>
          </a:p>
          <a:p>
            <a:pPr>
              <a:lnSpc>
                <a:spcPct val="107000"/>
              </a:lnSpc>
              <a:spcAft>
                <a:spcPts val="800"/>
              </a:spcAft>
            </a:pPr>
            <a:r>
              <a:rPr lang="en-US" sz="2000" dirty="0"/>
              <a:t> The effectiveness of the assignment instructions</a:t>
            </a:r>
          </a:p>
          <a:p>
            <a:pPr>
              <a:lnSpc>
                <a:spcPct val="107000"/>
              </a:lnSpc>
              <a:spcAft>
                <a:spcPts val="800"/>
              </a:spcAft>
            </a:pPr>
            <a:r>
              <a:rPr lang="en-US" sz="2000" dirty="0"/>
              <a:t>The maintenance of records</a:t>
            </a:r>
          </a:p>
          <a:p>
            <a:pPr>
              <a:lnSpc>
                <a:spcPct val="107000"/>
              </a:lnSpc>
              <a:spcAft>
                <a:spcPts val="800"/>
              </a:spcAft>
            </a:pPr>
            <a:r>
              <a:rPr lang="en-US" sz="2000" dirty="0"/>
              <a:t>The </a:t>
            </a:r>
            <a:r>
              <a:rPr lang="en-US" sz="2000" dirty="0" err="1"/>
              <a:t>organisation</a:t>
            </a:r>
            <a:r>
              <a:rPr lang="en-US" sz="2000" dirty="0"/>
              <a:t> should prepare monitoring records for examination by the customer.</a:t>
            </a:r>
          </a:p>
          <a:p>
            <a:pPr>
              <a:lnSpc>
                <a:spcPct val="107000"/>
              </a:lnSpc>
              <a:spcAft>
                <a:spcPts val="800"/>
              </a:spcAft>
            </a:pPr>
            <a:r>
              <a:rPr lang="en-US" sz="2000" dirty="0"/>
              <a:t>If mechanical or electronic clocking systems monitor sites, the records of transactions should be prepared for inspection by the customer if requested</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6587518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344657"/>
            <a:ext cx="11132820" cy="985375"/>
          </a:xfrm>
        </p:spPr>
        <p:txBody>
          <a:bodyPr>
            <a:noAutofit/>
          </a:bodyPr>
          <a:lstStyle/>
          <a:p>
            <a:pPr algn="ctr"/>
            <a:r>
              <a:rPr lang="en-US" b="1" dirty="0"/>
              <a:t>Equipment:</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95795"/>
            <a:ext cx="11132820" cy="4817548"/>
          </a:xfrm>
        </p:spPr>
        <p:txBody>
          <a:bodyPr>
            <a:noAutofit/>
          </a:bodyPr>
          <a:lstStyle/>
          <a:p>
            <a:pPr>
              <a:lnSpc>
                <a:spcPct val="107000"/>
              </a:lnSpc>
              <a:spcAft>
                <a:spcPts val="800"/>
              </a:spcAft>
            </a:pPr>
            <a:r>
              <a:rPr lang="en-US" sz="2000" dirty="0"/>
              <a:t>All equipment should be in good working order and regularly checked and maintained.</a:t>
            </a:r>
          </a:p>
          <a:p>
            <a:pPr>
              <a:lnSpc>
                <a:spcPct val="107000"/>
              </a:lnSpc>
              <a:spcAft>
                <a:spcPts val="800"/>
              </a:spcAft>
            </a:pPr>
            <a:r>
              <a:rPr lang="en-US" sz="2000" dirty="0"/>
              <a:t>Door supervisors should not use equipment that has not been approved by the client.</a:t>
            </a:r>
          </a:p>
          <a:p>
            <a:pPr>
              <a:lnSpc>
                <a:spcPct val="107000"/>
              </a:lnSpc>
              <a:spcAft>
                <a:spcPts val="800"/>
              </a:spcAft>
            </a:pPr>
            <a:r>
              <a:rPr lang="en-US" sz="2000" dirty="0"/>
              <a:t>No </a:t>
            </a:r>
            <a:r>
              <a:rPr lang="en-US" sz="2000" dirty="0" err="1"/>
              <a:t>specialised</a:t>
            </a:r>
            <a:r>
              <a:rPr lang="en-US" sz="2000" dirty="0"/>
              <a:t> equipment should be used if the door supervisor has not been suitably trained to use it.</a:t>
            </a:r>
          </a:p>
          <a:p>
            <a:pPr>
              <a:lnSpc>
                <a:spcPct val="107000"/>
              </a:lnSpc>
              <a:spcAft>
                <a:spcPts val="800"/>
              </a:spcAft>
            </a:pPr>
            <a:r>
              <a:rPr lang="en-US" sz="2000" dirty="0"/>
              <a:t>Equipment typically used by door supervisors might include radios, headcams, torches and CCTV.</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22633814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8AEB95-674E-6AA3-03A0-BD8AE4CA15E0}"/>
              </a:ext>
            </a:extLst>
          </p:cNvPr>
          <p:cNvSpPr/>
          <p:nvPr/>
        </p:nvSpPr>
        <p:spPr>
          <a:xfrm>
            <a:off x="0" y="0"/>
            <a:ext cx="12191999"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a:t>9-Performance Evaluation</a:t>
            </a:r>
            <a:endParaRPr lang="en-GB" sz="6000" dirty="0"/>
          </a:p>
        </p:txBody>
      </p:sp>
    </p:spTree>
    <p:extLst>
      <p:ext uri="{BB962C8B-B14F-4D97-AF65-F5344CB8AC3E}">
        <p14:creationId xmlns:p14="http://schemas.microsoft.com/office/powerpoint/2010/main" val="8396377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344657"/>
            <a:ext cx="11132820" cy="985375"/>
          </a:xfrm>
        </p:spPr>
        <p:txBody>
          <a:bodyPr>
            <a:noAutofit/>
          </a:bodyPr>
          <a:lstStyle/>
          <a:p>
            <a:pPr algn="ctr"/>
            <a:r>
              <a:rPr lang="en-US" b="1" dirty="0"/>
              <a:t>Contract Performance Monitoring:</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95795"/>
            <a:ext cx="11132820" cy="4817548"/>
          </a:xfrm>
        </p:spPr>
        <p:txBody>
          <a:bodyPr>
            <a:noAutofit/>
          </a:bodyPr>
          <a:lstStyle/>
          <a:p>
            <a:pPr>
              <a:lnSpc>
                <a:spcPct val="107000"/>
              </a:lnSpc>
              <a:spcAft>
                <a:spcPts val="800"/>
              </a:spcAft>
            </a:pPr>
            <a:r>
              <a:rPr lang="en-US" sz="2000" dirty="0"/>
              <a:t>The </a:t>
            </a:r>
            <a:r>
              <a:rPr lang="en-US" sz="2000" dirty="0" err="1"/>
              <a:t>organisation</a:t>
            </a:r>
            <a:r>
              <a:rPr lang="en-US" sz="2000" dirty="0"/>
              <a:t> should have a written communicated plan prepared for contact with customers.</a:t>
            </a:r>
          </a:p>
          <a:p>
            <a:pPr>
              <a:lnSpc>
                <a:spcPct val="107000"/>
              </a:lnSpc>
              <a:spcAft>
                <a:spcPts val="800"/>
              </a:spcAft>
            </a:pPr>
            <a:r>
              <a:rPr lang="en-US" sz="2000" dirty="0"/>
              <a:t> During a formal meeting, the </a:t>
            </a:r>
            <a:r>
              <a:rPr lang="en-US" sz="2000" dirty="0" err="1"/>
              <a:t>organisation</a:t>
            </a:r>
            <a:r>
              <a:rPr lang="en-US" sz="2000" dirty="0"/>
              <a:t> should record the minutes with a customer to address security service performance.</a:t>
            </a:r>
          </a:p>
          <a:p>
            <a:pPr>
              <a:lnSpc>
                <a:spcPct val="107000"/>
              </a:lnSpc>
              <a:spcAft>
                <a:spcPts val="800"/>
              </a:spcAft>
            </a:pPr>
            <a:r>
              <a:rPr lang="en-US" sz="2000" dirty="0"/>
              <a:t> Further information such as Key Performance Indicators (KPI) and Service Level Agreement (SLA) could assist the evaluation process</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052362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344657"/>
            <a:ext cx="11132820" cy="985375"/>
          </a:xfrm>
        </p:spPr>
        <p:txBody>
          <a:bodyPr>
            <a:noAutofit/>
          </a:bodyPr>
          <a:lstStyle/>
          <a:p>
            <a:pPr algn="ctr"/>
            <a:r>
              <a:rPr lang="en-US" b="1" dirty="0"/>
              <a:t>Minutes of Meeting :</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95795"/>
            <a:ext cx="11132820" cy="4817548"/>
          </a:xfrm>
        </p:spPr>
        <p:txBody>
          <a:bodyPr>
            <a:noAutofit/>
          </a:bodyPr>
          <a:lstStyle/>
          <a:p>
            <a:pPr>
              <a:lnSpc>
                <a:spcPct val="107000"/>
              </a:lnSpc>
              <a:spcAft>
                <a:spcPts val="800"/>
              </a:spcAft>
            </a:pPr>
            <a:r>
              <a:rPr lang="en-US" sz="2000" dirty="0"/>
              <a:t>A formal minute meeting should occur with the customer to address contract performance against </a:t>
            </a:r>
          </a:p>
          <a:p>
            <a:pPr marL="0" indent="0">
              <a:lnSpc>
                <a:spcPct val="107000"/>
              </a:lnSpc>
              <a:spcAft>
                <a:spcPts val="800"/>
              </a:spcAft>
              <a:buNone/>
            </a:pPr>
            <a:r>
              <a:rPr lang="en-US" sz="2000" dirty="0"/>
              <a:t>both the contract and the assignment instructions. </a:t>
            </a:r>
          </a:p>
          <a:p>
            <a:pPr marL="0" indent="0">
              <a:lnSpc>
                <a:spcPct val="107000"/>
              </a:lnSpc>
              <a:spcAft>
                <a:spcPts val="800"/>
              </a:spcAft>
              <a:buNone/>
            </a:pPr>
            <a:r>
              <a:rPr lang="en-US" sz="2000" dirty="0"/>
              <a:t>      Additionally, the </a:t>
            </a:r>
            <a:r>
              <a:rPr lang="en-US" sz="2000" dirty="0" err="1"/>
              <a:t>organisation</a:t>
            </a:r>
            <a:r>
              <a:rPr lang="en-US" sz="2000" dirty="0"/>
              <a:t> should discuss the following:</a:t>
            </a:r>
          </a:p>
          <a:p>
            <a:pPr marL="0" indent="0">
              <a:lnSpc>
                <a:spcPct val="107000"/>
              </a:lnSpc>
              <a:spcAft>
                <a:spcPts val="800"/>
              </a:spcAft>
              <a:buNone/>
            </a:pPr>
            <a:r>
              <a:rPr lang="en-US" sz="2000" dirty="0"/>
              <a:t>security officer familiarity with assignment instructions and service delivery</a:t>
            </a:r>
          </a:p>
          <a:p>
            <a:pPr>
              <a:lnSpc>
                <a:spcPct val="107000"/>
              </a:lnSpc>
              <a:spcAft>
                <a:spcPts val="800"/>
              </a:spcAft>
            </a:pPr>
            <a:r>
              <a:rPr lang="en-US" sz="2000" dirty="0"/>
              <a:t>security officer performance</a:t>
            </a:r>
          </a:p>
          <a:p>
            <a:pPr>
              <a:lnSpc>
                <a:spcPct val="107000"/>
              </a:lnSpc>
              <a:spcAft>
                <a:spcPts val="800"/>
              </a:spcAft>
            </a:pPr>
            <a:r>
              <a:rPr lang="en-US" sz="2000" dirty="0"/>
              <a:t>security officer training needs.</a:t>
            </a:r>
          </a:p>
          <a:p>
            <a:pPr>
              <a:lnSpc>
                <a:spcPct val="107000"/>
              </a:lnSpc>
              <a:spcAft>
                <a:spcPts val="800"/>
              </a:spcAft>
            </a:pPr>
            <a:r>
              <a:rPr lang="en-US" sz="2000" dirty="0"/>
              <a:t>The frequency of the meetings should be documented and subject to agreement by both parties.</a:t>
            </a:r>
          </a:p>
          <a:p>
            <a:pPr>
              <a:lnSpc>
                <a:spcPct val="107000"/>
              </a:lnSpc>
              <a:spcAft>
                <a:spcPts val="800"/>
              </a:spcAft>
            </a:pPr>
            <a:r>
              <a:rPr lang="en-US" sz="2000" dirty="0"/>
              <a:t>The </a:t>
            </a:r>
            <a:r>
              <a:rPr lang="en-US" sz="2000" dirty="0" err="1"/>
              <a:t>organisation</a:t>
            </a:r>
            <a:r>
              <a:rPr lang="en-US" sz="2000" dirty="0"/>
              <a:t> should preserve copies of the minutes on the customer file.</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305417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344657"/>
            <a:ext cx="11132820" cy="985375"/>
          </a:xfrm>
        </p:spPr>
        <p:txBody>
          <a:bodyPr>
            <a:noAutofit/>
          </a:bodyPr>
          <a:lstStyle/>
          <a:p>
            <a:pPr algn="ctr"/>
            <a:r>
              <a:rPr lang="en-US" b="1" dirty="0"/>
              <a:t>Performance Monitoring:</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95795"/>
            <a:ext cx="11132820" cy="4817548"/>
          </a:xfrm>
        </p:spPr>
        <p:txBody>
          <a:bodyPr>
            <a:noAutofit/>
          </a:bodyPr>
          <a:lstStyle/>
          <a:p>
            <a:pPr marL="0" indent="0">
              <a:lnSpc>
                <a:spcPct val="107000"/>
              </a:lnSpc>
              <a:spcAft>
                <a:spcPts val="800"/>
              </a:spcAft>
              <a:buNone/>
            </a:pPr>
            <a:r>
              <a:rPr lang="en-US" sz="2000" b="1" dirty="0"/>
              <a:t>Welfare check</a:t>
            </a:r>
          </a:p>
          <a:p>
            <a:pPr marL="0" indent="0">
              <a:lnSpc>
                <a:spcPct val="107000"/>
              </a:lnSpc>
              <a:spcAft>
                <a:spcPts val="800"/>
              </a:spcAft>
              <a:buNone/>
            </a:pPr>
            <a:r>
              <a:rPr lang="en-US" sz="2000" dirty="0"/>
              <a:t> </a:t>
            </a:r>
          </a:p>
          <a:p>
            <a:pPr>
              <a:lnSpc>
                <a:spcPct val="107000"/>
              </a:lnSpc>
              <a:spcAft>
                <a:spcPts val="800"/>
              </a:spcAft>
            </a:pPr>
            <a:r>
              <a:rPr lang="en-US" sz="2000" dirty="0"/>
              <a:t>Security officers should receive a monthly welfare check from a site-based supervisor/manager or a supervisor/manager from the </a:t>
            </a:r>
            <a:r>
              <a:rPr lang="en-US" sz="2000" dirty="0" err="1"/>
              <a:t>organisation</a:t>
            </a:r>
            <a:r>
              <a:rPr lang="en-US" sz="2000" dirty="0"/>
              <a:t>.</a:t>
            </a:r>
          </a:p>
          <a:p>
            <a:pPr marL="0" indent="0">
              <a:lnSpc>
                <a:spcPct val="107000"/>
              </a:lnSpc>
              <a:spcAft>
                <a:spcPts val="800"/>
              </a:spcAft>
              <a:buNone/>
            </a:pPr>
            <a:r>
              <a:rPr lang="en-US" sz="2000" dirty="0"/>
              <a:t>Note: The monthly welfare check can be administered through phone or site visit. </a:t>
            </a:r>
          </a:p>
          <a:p>
            <a:pPr marL="0" indent="0">
              <a:lnSpc>
                <a:spcPct val="107000"/>
              </a:lnSpc>
              <a:spcAft>
                <a:spcPts val="800"/>
              </a:spcAft>
              <a:buNone/>
            </a:pPr>
            <a:r>
              <a:rPr lang="en-US" sz="2000" dirty="0"/>
              <a:t>This check includes conversations on health and weakening, personal </a:t>
            </a:r>
          </a:p>
          <a:p>
            <a:pPr marL="0" indent="0">
              <a:lnSpc>
                <a:spcPct val="107000"/>
              </a:lnSpc>
              <a:spcAft>
                <a:spcPts val="800"/>
              </a:spcAft>
              <a:buNone/>
            </a:pPr>
            <a:r>
              <a:rPr lang="en-US" sz="2000" dirty="0"/>
              <a:t>circumstances and security officer’s concerns.</a:t>
            </a:r>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34470927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344657"/>
            <a:ext cx="11132820" cy="985375"/>
          </a:xfrm>
        </p:spPr>
        <p:txBody>
          <a:bodyPr>
            <a:noAutofit/>
          </a:bodyPr>
          <a:lstStyle/>
          <a:p>
            <a:pPr algn="ctr"/>
            <a:r>
              <a:rPr lang="en-US" b="1" dirty="0"/>
              <a:t>Quarterly Performance Review</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351138"/>
            <a:ext cx="11132820" cy="5302880"/>
          </a:xfrm>
        </p:spPr>
        <p:txBody>
          <a:bodyPr>
            <a:noAutofit/>
          </a:bodyPr>
          <a:lstStyle/>
          <a:p>
            <a:pPr>
              <a:lnSpc>
                <a:spcPct val="107000"/>
              </a:lnSpc>
              <a:spcAft>
                <a:spcPts val="800"/>
              </a:spcAft>
            </a:pPr>
            <a:r>
              <a:rPr lang="en-US" sz="2000" dirty="0"/>
              <a:t>Each security officer should expect a visit at least once every three months from a site-based supervisor/manager or a supervisor/manager from the </a:t>
            </a:r>
            <a:r>
              <a:rPr lang="en-US" sz="2000" dirty="0" err="1"/>
              <a:t>organisation</a:t>
            </a:r>
            <a:r>
              <a:rPr lang="en-US" sz="2000" dirty="0"/>
              <a:t>. The following matters should be discussed:</a:t>
            </a:r>
          </a:p>
          <a:p>
            <a:pPr>
              <a:lnSpc>
                <a:spcPct val="107000"/>
              </a:lnSpc>
              <a:spcAft>
                <a:spcPts val="800"/>
              </a:spcAft>
            </a:pPr>
            <a:r>
              <a:rPr lang="en-US" sz="2000" dirty="0"/>
              <a:t>The understanding of assignment instructions and service delivery</a:t>
            </a:r>
          </a:p>
          <a:p>
            <a:pPr>
              <a:lnSpc>
                <a:spcPct val="107000"/>
              </a:lnSpc>
              <a:spcAft>
                <a:spcPts val="800"/>
              </a:spcAft>
            </a:pPr>
            <a:r>
              <a:rPr lang="en-US" sz="2000" dirty="0"/>
              <a:t>Security officer performance</a:t>
            </a:r>
          </a:p>
          <a:p>
            <a:pPr>
              <a:lnSpc>
                <a:spcPct val="107000"/>
              </a:lnSpc>
              <a:spcAft>
                <a:spcPts val="800"/>
              </a:spcAft>
            </a:pPr>
            <a:r>
              <a:rPr lang="en-US" sz="2000" dirty="0"/>
              <a:t>Security officer training needs</a:t>
            </a:r>
          </a:p>
          <a:p>
            <a:pPr>
              <a:lnSpc>
                <a:spcPct val="107000"/>
              </a:lnSpc>
              <a:spcAft>
                <a:spcPts val="800"/>
              </a:spcAft>
            </a:pPr>
            <a:r>
              <a:rPr lang="en-US" sz="2000" dirty="0"/>
              <a:t>If there have been adjustments made to a security officer’s duties or circumstances within the inspection period, confirmation of the security officer’s understanding of the changes should be documented.</a:t>
            </a:r>
          </a:p>
          <a:p>
            <a:pPr>
              <a:lnSpc>
                <a:spcPct val="107000"/>
              </a:lnSpc>
              <a:spcAft>
                <a:spcPts val="800"/>
              </a:spcAft>
            </a:pPr>
            <a:r>
              <a:rPr lang="en-US" sz="2000" dirty="0"/>
              <a:t> The </a:t>
            </a:r>
            <a:r>
              <a:rPr lang="en-US" sz="2000" dirty="0" err="1"/>
              <a:t>organisation</a:t>
            </a:r>
            <a:r>
              <a:rPr lang="en-US" sz="2000" dirty="0"/>
              <a:t> should record a supervisor/manager visit report electronically, or a report form should be signed by the security officer and kept on the security officer’s file. These reports are part of the annual performance appraisal.</a:t>
            </a:r>
          </a:p>
          <a:p>
            <a:pPr marL="0" indent="0">
              <a:lnSpc>
                <a:spcPct val="107000"/>
              </a:lnSpc>
              <a:spcAft>
                <a:spcPts val="800"/>
              </a:spcAft>
              <a:buNone/>
            </a:pPr>
            <a:endParaRPr lang="en-US" sz="2000" dirty="0"/>
          </a:p>
          <a:p>
            <a:pPr marL="0" indent="0">
              <a:lnSpc>
                <a:spcPct val="107000"/>
              </a:lnSpc>
              <a:spcAft>
                <a:spcPts val="800"/>
              </a:spcAft>
              <a:buNone/>
            </a:pPr>
            <a:endParaRPr lang="en-US" sz="2000" dirty="0"/>
          </a:p>
        </p:txBody>
      </p:sp>
    </p:spTree>
    <p:extLst>
      <p:ext uri="{BB962C8B-B14F-4D97-AF65-F5344CB8AC3E}">
        <p14:creationId xmlns:p14="http://schemas.microsoft.com/office/powerpoint/2010/main" val="18429920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39BC-ED94-F519-8329-2451DC736D33}"/>
              </a:ext>
            </a:extLst>
          </p:cNvPr>
          <p:cNvSpPr>
            <a:spLocks noGrp="1"/>
          </p:cNvSpPr>
          <p:nvPr>
            <p:ph type="title"/>
          </p:nvPr>
        </p:nvSpPr>
        <p:spPr>
          <a:xfrm>
            <a:off x="529590" y="344657"/>
            <a:ext cx="11132820" cy="985375"/>
          </a:xfrm>
        </p:spPr>
        <p:txBody>
          <a:bodyPr>
            <a:noAutofit/>
          </a:bodyPr>
          <a:lstStyle/>
          <a:p>
            <a:pPr algn="ctr"/>
            <a:r>
              <a:rPr lang="en-US" b="1" dirty="0"/>
              <a:t>Annual Performance Monitoring:</a:t>
            </a:r>
          </a:p>
        </p:txBody>
      </p:sp>
      <p:sp>
        <p:nvSpPr>
          <p:cNvPr id="4" name="Content Placeholder 2">
            <a:extLst>
              <a:ext uri="{FF2B5EF4-FFF2-40B4-BE49-F238E27FC236}">
                <a16:creationId xmlns:a16="http://schemas.microsoft.com/office/drawing/2014/main" id="{D1E77B69-9477-86A9-A99F-3711E7B906AB}"/>
              </a:ext>
            </a:extLst>
          </p:cNvPr>
          <p:cNvSpPr>
            <a:spLocks noGrp="1"/>
          </p:cNvSpPr>
          <p:nvPr>
            <p:ph idx="1"/>
          </p:nvPr>
        </p:nvSpPr>
        <p:spPr>
          <a:xfrm>
            <a:off x="529590" y="1604357"/>
            <a:ext cx="11132820" cy="5035596"/>
          </a:xfrm>
        </p:spPr>
        <p:txBody>
          <a:bodyPr>
            <a:noAutofit/>
          </a:bodyPr>
          <a:lstStyle/>
          <a:p>
            <a:pPr marL="0" indent="0">
              <a:lnSpc>
                <a:spcPct val="107000"/>
              </a:lnSpc>
              <a:spcAft>
                <a:spcPts val="800"/>
              </a:spcAft>
              <a:buNone/>
            </a:pPr>
            <a:r>
              <a:rPr lang="en-US" sz="2000" dirty="0"/>
              <a:t>A performance appraisal should occur annually; the </a:t>
            </a:r>
            <a:r>
              <a:rPr lang="en-US" sz="2000" dirty="0" err="1"/>
              <a:t>organisation</a:t>
            </a:r>
            <a:r>
              <a:rPr lang="en-US" sz="2000" dirty="0"/>
              <a:t> should record the assessment and keep it on the employee’s file.</a:t>
            </a:r>
          </a:p>
          <a:p>
            <a:pPr marL="0" indent="0">
              <a:lnSpc>
                <a:spcPct val="107000"/>
              </a:lnSpc>
              <a:spcAft>
                <a:spcPts val="800"/>
              </a:spcAft>
              <a:buNone/>
            </a:pPr>
            <a:r>
              <a:rPr lang="en-US" sz="2000" dirty="0"/>
              <a:t> </a:t>
            </a:r>
            <a:r>
              <a:rPr lang="en-US" sz="2000" b="1" dirty="0"/>
              <a:t>Performance appraisals should:</a:t>
            </a:r>
          </a:p>
          <a:p>
            <a:pPr>
              <a:lnSpc>
                <a:spcPct val="107000"/>
              </a:lnSpc>
              <a:spcBef>
                <a:spcPts val="600"/>
              </a:spcBef>
              <a:spcAft>
                <a:spcPts val="800"/>
              </a:spcAft>
            </a:pPr>
            <a:r>
              <a:rPr lang="en-US" sz="1600" dirty="0"/>
              <a:t> Be carried out by supervisors/managers who are qualified in appraisal and personal development</a:t>
            </a:r>
          </a:p>
          <a:p>
            <a:pPr>
              <a:lnSpc>
                <a:spcPct val="107000"/>
              </a:lnSpc>
              <a:spcBef>
                <a:spcPts val="600"/>
              </a:spcBef>
              <a:spcAft>
                <a:spcPts val="800"/>
              </a:spcAft>
            </a:pPr>
            <a:r>
              <a:rPr lang="en-US" sz="1600" dirty="0"/>
              <a:t> Be a confidential conversation between supervisor/manager and employee</a:t>
            </a:r>
          </a:p>
          <a:p>
            <a:pPr>
              <a:lnSpc>
                <a:spcPct val="107000"/>
              </a:lnSpc>
              <a:spcBef>
                <a:spcPts val="600"/>
              </a:spcBef>
              <a:spcAft>
                <a:spcPts val="800"/>
              </a:spcAft>
            </a:pPr>
            <a:r>
              <a:rPr lang="en-US" sz="1600" dirty="0"/>
              <a:t> Concentrate on past performance, to affirm actions completed and identify future improvements</a:t>
            </a:r>
          </a:p>
          <a:p>
            <a:pPr>
              <a:lnSpc>
                <a:spcPct val="107000"/>
              </a:lnSpc>
              <a:spcBef>
                <a:spcPts val="600"/>
              </a:spcBef>
              <a:spcAft>
                <a:spcPts val="800"/>
              </a:spcAft>
            </a:pPr>
            <a:r>
              <a:rPr lang="en-US" sz="1600" dirty="0"/>
              <a:t>Combine positive and negative feedback from other employees and customers</a:t>
            </a:r>
          </a:p>
          <a:p>
            <a:pPr>
              <a:lnSpc>
                <a:spcPct val="107000"/>
              </a:lnSpc>
              <a:spcBef>
                <a:spcPts val="600"/>
              </a:spcBef>
              <a:spcAft>
                <a:spcPts val="800"/>
              </a:spcAft>
            </a:pPr>
            <a:r>
              <a:rPr lang="en-US" sz="1600" dirty="0"/>
              <a:t> </a:t>
            </a:r>
            <a:r>
              <a:rPr lang="en-US" sz="1600" dirty="0" err="1"/>
              <a:t>Recognise</a:t>
            </a:r>
            <a:r>
              <a:rPr lang="en-US" sz="1600" dirty="0"/>
              <a:t> important objectives, (e.g. KPI’s personal development objectives) with attainable targets</a:t>
            </a:r>
          </a:p>
          <a:p>
            <a:pPr>
              <a:lnSpc>
                <a:spcPct val="107000"/>
              </a:lnSpc>
              <a:spcBef>
                <a:spcPts val="600"/>
              </a:spcBef>
              <a:spcAft>
                <a:spcPts val="800"/>
              </a:spcAft>
            </a:pPr>
            <a:r>
              <a:rPr lang="en-US" sz="1600" dirty="0"/>
              <a:t> Foster self-learning and development</a:t>
            </a:r>
          </a:p>
          <a:p>
            <a:pPr>
              <a:lnSpc>
                <a:spcPct val="107000"/>
              </a:lnSpc>
              <a:spcBef>
                <a:spcPts val="600"/>
              </a:spcBef>
              <a:spcAft>
                <a:spcPts val="800"/>
              </a:spcAft>
            </a:pPr>
            <a:r>
              <a:rPr lang="en-US" sz="1600" dirty="0"/>
              <a:t> Encourage those with potential to advance within the </a:t>
            </a:r>
            <a:r>
              <a:rPr lang="en-US" sz="1600" dirty="0" err="1"/>
              <a:t>organisation</a:t>
            </a:r>
            <a:r>
              <a:rPr lang="en-US" sz="1600" dirty="0"/>
              <a:t> and to identify and promote future leaders</a:t>
            </a:r>
          </a:p>
          <a:p>
            <a:pPr>
              <a:lnSpc>
                <a:spcPct val="107000"/>
              </a:lnSpc>
              <a:spcBef>
                <a:spcPts val="600"/>
              </a:spcBef>
              <a:spcAft>
                <a:spcPts val="800"/>
              </a:spcAft>
            </a:pPr>
            <a:r>
              <a:rPr lang="en-US" sz="1600" dirty="0"/>
              <a:t> Be scheduled to occur at a particular time, ideally when away from duty, so another employee can temporarily cover operational activities</a:t>
            </a:r>
            <a:endParaRPr lang="en-US" sz="2000" dirty="0"/>
          </a:p>
        </p:txBody>
      </p:sp>
    </p:spTree>
    <p:extLst>
      <p:ext uri="{BB962C8B-B14F-4D97-AF65-F5344CB8AC3E}">
        <p14:creationId xmlns:p14="http://schemas.microsoft.com/office/powerpoint/2010/main" val="3748868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TotalTime>
  <Words>4689</Words>
  <Application>Microsoft Office PowerPoint</Application>
  <PresentationFormat>Widescreen</PresentationFormat>
  <Paragraphs>477</Paragraphs>
  <Slides>61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Calibri</vt:lpstr>
      <vt:lpstr>Calibri Light</vt:lpstr>
      <vt:lpstr>Office Theme</vt:lpstr>
      <vt:lpstr>BS-7960   Door Supervisor-Code of Practice Online Training Course Training Material</vt:lpstr>
      <vt:lpstr>Online Course Overview </vt:lpstr>
      <vt:lpstr>PowerPoint Presentation</vt:lpstr>
      <vt:lpstr>Scope</vt:lpstr>
      <vt:lpstr>Introduction</vt:lpstr>
      <vt:lpstr>PowerPoint Presentation</vt:lpstr>
      <vt:lpstr>Security Screening</vt:lpstr>
      <vt:lpstr>Purpose of Security Screening</vt:lpstr>
      <vt:lpstr>The Screening Process:</vt:lpstr>
      <vt:lpstr>Levels of Screening:</vt:lpstr>
      <vt:lpstr>Preliminary Screening:</vt:lpstr>
      <vt:lpstr>Limited Screening:</vt:lpstr>
      <vt:lpstr>Full Screening:</vt:lpstr>
      <vt:lpstr>Full screening process:</vt:lpstr>
      <vt:lpstr>PowerPoint Presentation</vt:lpstr>
      <vt:lpstr>Training:</vt:lpstr>
      <vt:lpstr>Staff Training: </vt:lpstr>
      <vt:lpstr>Counter-Terrorism Awareness Training:</vt:lpstr>
      <vt:lpstr>Recognizing Terrorist Threat :</vt:lpstr>
      <vt:lpstr>PowerPoint Presentation</vt:lpstr>
      <vt:lpstr>Induction Training: </vt:lpstr>
      <vt:lpstr>Operational Training / Emergency Response :</vt:lpstr>
      <vt:lpstr>Assignment-Specific Training :</vt:lpstr>
      <vt:lpstr>Supervisory Training:</vt:lpstr>
      <vt:lpstr>Specialist Training:</vt:lpstr>
      <vt:lpstr>Takeovers :</vt:lpstr>
      <vt:lpstr>Refresher Training:</vt:lpstr>
      <vt:lpstr>Additional Trainings :</vt:lpstr>
      <vt:lpstr>Others :</vt:lpstr>
      <vt:lpstr>PowerPoint Presentation</vt:lpstr>
      <vt:lpstr>SIA License Checks :</vt:lpstr>
      <vt:lpstr>PowerPoint Presentation</vt:lpstr>
      <vt:lpstr>Contacting Potential Customers:</vt:lpstr>
      <vt:lpstr>Company Information:</vt:lpstr>
      <vt:lpstr>Pre-quotation survey of a premises /Event : </vt:lpstr>
      <vt:lpstr>Example: </vt:lpstr>
      <vt:lpstr>Quotations:</vt:lpstr>
      <vt:lpstr>Contracts:</vt:lpstr>
      <vt:lpstr>Site Survey:</vt:lpstr>
      <vt:lpstr>Risk Assessment:</vt:lpstr>
      <vt:lpstr>Method Statement:</vt:lpstr>
      <vt:lpstr>Control of Customer Property:</vt:lpstr>
      <vt:lpstr>Suppliers of Bought-in-labour and Subcontracted Services / Use of Subcontractor:</vt:lpstr>
      <vt:lpstr>Quality of suppliers’ personnel:</vt:lpstr>
      <vt:lpstr>PowerPoint Presentation</vt:lpstr>
      <vt:lpstr>Assignment instructions:</vt:lpstr>
      <vt:lpstr>Content of Assignment Instructions :</vt:lpstr>
      <vt:lpstr> Assignment Instructions Amendments / Review </vt:lpstr>
      <vt:lpstr>Review</vt:lpstr>
      <vt:lpstr>PowerPoint Presentation</vt:lpstr>
      <vt:lpstr>Site information &amp; Duties :</vt:lpstr>
      <vt:lpstr>Security Officer Job Duties:</vt:lpstr>
      <vt:lpstr>Site Records:</vt:lpstr>
      <vt:lpstr>Site visits:</vt:lpstr>
      <vt:lpstr>Equipment:</vt:lpstr>
      <vt:lpstr>PowerPoint Presentation</vt:lpstr>
      <vt:lpstr>Contract Performance Monitoring:</vt:lpstr>
      <vt:lpstr>Minutes of Meeting :</vt:lpstr>
      <vt:lpstr>Performance Monitoring:</vt:lpstr>
      <vt:lpstr>Quarterly Performance Review</vt:lpstr>
      <vt:lpstr>Annual Performance Monitoring: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Mark</dc:creator>
  <cp:lastModifiedBy>BCG</cp:lastModifiedBy>
  <cp:revision>297</cp:revision>
  <dcterms:created xsi:type="dcterms:W3CDTF">2024-04-04T08:41:38Z</dcterms:created>
  <dcterms:modified xsi:type="dcterms:W3CDTF">2024-04-06T18:24:12Z</dcterms:modified>
</cp:coreProperties>
</file>